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 id="2147484206" r:id="rId9"/>
  </p:sldMasterIdLst>
  <p:notesMasterIdLst>
    <p:notesMasterId r:id="rId24"/>
  </p:notesMasterIdLst>
  <p:handoutMasterIdLst>
    <p:handoutMasterId r:id="rId25"/>
  </p:handoutMasterIdLst>
  <p:sldIdLst>
    <p:sldId id="2147375265" r:id="rId10"/>
    <p:sldId id="2147375181" r:id="rId11"/>
    <p:sldId id="2147481714" r:id="rId12"/>
    <p:sldId id="2147375373" r:id="rId13"/>
    <p:sldId id="2147375390" r:id="rId14"/>
    <p:sldId id="2147375379" r:id="rId15"/>
    <p:sldId id="2147375388" r:id="rId16"/>
    <p:sldId id="2147375186" r:id="rId17"/>
    <p:sldId id="2147375391" r:id="rId18"/>
    <p:sldId id="2147375392" r:id="rId19"/>
    <p:sldId id="2147375393" r:id="rId20"/>
    <p:sldId id="2147375385" r:id="rId21"/>
    <p:sldId id="2147375367" r:id="rId22"/>
    <p:sldId id="2147375369" r:id="rId23"/>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A148"/>
    <a:srgbClr val="42BE65"/>
    <a:srgbClr val="F456F4"/>
    <a:srgbClr val="D2A106"/>
    <a:srgbClr val="F1C21B"/>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3"/>
    <p:restoredTop sz="83642"/>
  </p:normalViewPr>
  <p:slideViewPr>
    <p:cSldViewPr snapToObjects="1">
      <p:cViewPr varScale="1">
        <p:scale>
          <a:sx n="73" d="100"/>
          <a:sy n="73" d="100"/>
        </p:scale>
        <p:origin x="1896" y="200"/>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C6C6C6"/>
            </a:solidFill>
          </c:spPr>
          <c:dPt>
            <c:idx val="0"/>
            <c:bubble3D val="0"/>
            <c:spPr>
              <a:solidFill>
                <a:srgbClr val="32B0FF"/>
              </a:solidFill>
            </c:spPr>
            <c:extLst>
              <c:ext xmlns:c16="http://schemas.microsoft.com/office/drawing/2014/chart" uri="{C3380CC4-5D6E-409C-BE32-E72D297353CC}">
                <c16:uniqueId val="{00000001-B4C8-324F-B1DD-45939A2BA933}"/>
              </c:ext>
            </c:extLst>
          </c:dPt>
          <c:dPt>
            <c:idx val="1"/>
            <c:bubble3D val="0"/>
            <c:spPr>
              <a:solidFill>
                <a:srgbClr val="C6C6C6">
                  <a:alpha val="70000"/>
                </a:srgbClr>
              </a:solidFill>
            </c:spPr>
            <c:extLst>
              <c:ext xmlns:c16="http://schemas.microsoft.com/office/drawing/2014/chart" uri="{C3380CC4-5D6E-409C-BE32-E72D297353CC}">
                <c16:uniqueId val="{00000003-B4C8-324F-B1DD-45939A2BA933}"/>
              </c:ext>
            </c:extLst>
          </c:dPt>
          <c:dPt>
            <c:idx val="2"/>
            <c:bubble3D val="0"/>
            <c:extLst>
              <c:ext xmlns:c16="http://schemas.microsoft.com/office/drawing/2014/chart" uri="{C3380CC4-5D6E-409C-BE32-E72D297353CC}">
                <c16:uniqueId val="{00000004-B4C8-324F-B1DD-45939A2BA933}"/>
              </c:ext>
            </c:extLst>
          </c:dPt>
          <c:dPt>
            <c:idx val="3"/>
            <c:bubble3D val="0"/>
            <c:extLst>
              <c:ext xmlns:c16="http://schemas.microsoft.com/office/drawing/2014/chart" uri="{C3380CC4-5D6E-409C-BE32-E72D297353CC}">
                <c16:uniqueId val="{00000005-B4C8-324F-B1DD-45939A2BA933}"/>
              </c:ext>
            </c:extLst>
          </c:dPt>
          <c:dPt>
            <c:idx val="4"/>
            <c:bubble3D val="0"/>
            <c:extLst>
              <c:ext xmlns:c16="http://schemas.microsoft.com/office/drawing/2014/chart" uri="{C3380CC4-5D6E-409C-BE32-E72D297353CC}">
                <c16:uniqueId val="{00000006-B4C8-324F-B1DD-45939A2BA933}"/>
              </c:ext>
            </c:extLst>
          </c:dPt>
          <c:dPt>
            <c:idx val="5"/>
            <c:bubble3D val="0"/>
            <c:extLst>
              <c:ext xmlns:c16="http://schemas.microsoft.com/office/drawing/2014/chart" uri="{C3380CC4-5D6E-409C-BE32-E72D297353CC}">
                <c16:uniqueId val="{00000007-B4C8-324F-B1DD-45939A2BA933}"/>
              </c:ext>
            </c:extLst>
          </c:dPt>
          <c:dPt>
            <c:idx val="6"/>
            <c:bubble3D val="0"/>
            <c:extLst>
              <c:ext xmlns:c16="http://schemas.microsoft.com/office/drawing/2014/chart" uri="{C3380CC4-5D6E-409C-BE32-E72D297353CC}">
                <c16:uniqueId val="{00000008-B4C8-324F-B1DD-45939A2BA933}"/>
              </c:ext>
            </c:extLst>
          </c:dPt>
          <c:dPt>
            <c:idx val="7"/>
            <c:bubble3D val="0"/>
            <c:extLst>
              <c:ext xmlns:c16="http://schemas.microsoft.com/office/drawing/2014/chart" uri="{C3380CC4-5D6E-409C-BE32-E72D297353CC}">
                <c16:uniqueId val="{00000009-B4C8-324F-B1DD-45939A2BA933}"/>
              </c:ext>
            </c:extLst>
          </c:dPt>
          <c:dPt>
            <c:idx val="8"/>
            <c:bubble3D val="0"/>
            <c:extLst>
              <c:ext xmlns:c16="http://schemas.microsoft.com/office/drawing/2014/chart" uri="{C3380CC4-5D6E-409C-BE32-E72D297353CC}">
                <c16:uniqueId val="{0000000A-B4C8-324F-B1DD-45939A2BA933}"/>
              </c:ext>
            </c:extLst>
          </c:dPt>
          <c:cat>
            <c:numRef>
              <c:f>Sheet1!$A$2:$A$10</c:f>
              <c:numCache>
                <c:formatCode>General</c:formatCode>
                <c:ptCount val="9"/>
                <c:pt idx="0">
                  <c:v>1</c:v>
                </c:pt>
                <c:pt idx="1">
                  <c:v>2</c:v>
                </c:pt>
              </c:numCache>
            </c:numRef>
          </c:cat>
          <c:val>
            <c:numRef>
              <c:f>Sheet1!$B$2:$B$10</c:f>
              <c:numCache>
                <c:formatCode>General</c:formatCode>
                <c:ptCount val="9"/>
                <c:pt idx="0">
                  <c:v>47</c:v>
                </c:pt>
                <c:pt idx="1">
                  <c:v>53</c:v>
                </c:pt>
              </c:numCache>
            </c:numRef>
          </c:val>
          <c:extLst>
            <c:ext xmlns:c16="http://schemas.microsoft.com/office/drawing/2014/chart" uri="{C3380CC4-5D6E-409C-BE32-E72D297353CC}">
              <c16:uniqueId val="{0000000B-B4C8-324F-B1DD-45939A2BA933}"/>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0183792815371799"/>
        </c:manualLayout>
      </c:layout>
      <c:barChart>
        <c:barDir val="bar"/>
        <c:grouping val="stacked"/>
        <c:varyColors val="0"/>
        <c:ser>
          <c:idx val="0"/>
          <c:order val="0"/>
          <c:tx>
            <c:strRef>
              <c:f>Sheet1!$B$1</c:f>
              <c:strCache>
                <c:ptCount val="1"/>
                <c:pt idx="0">
                  <c:v>answer</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876C-3A43-9CB7-F69E91C417BA}"/>
              </c:ext>
            </c:extLst>
          </c:dPt>
          <c:dPt>
            <c:idx val="1"/>
            <c:invertIfNegative val="0"/>
            <c:bubble3D val="0"/>
            <c:extLst>
              <c:ext xmlns:c16="http://schemas.microsoft.com/office/drawing/2014/chart" uri="{C3380CC4-5D6E-409C-BE32-E72D297353CC}">
                <c16:uniqueId val="{00000002-876C-3A43-9CB7-F69E91C417BA}"/>
              </c:ext>
            </c:extLst>
          </c:dPt>
          <c:dPt>
            <c:idx val="2"/>
            <c:invertIfNegative val="0"/>
            <c:bubble3D val="0"/>
            <c:extLst>
              <c:ext xmlns:c16="http://schemas.microsoft.com/office/drawing/2014/chart" uri="{C3380CC4-5D6E-409C-BE32-E72D297353CC}">
                <c16:uniqueId val="{00000003-876C-3A43-9CB7-F69E91C417BA}"/>
              </c:ext>
            </c:extLst>
          </c:dPt>
          <c:dPt>
            <c:idx val="3"/>
            <c:invertIfNegative val="0"/>
            <c:bubble3D val="0"/>
            <c:extLst>
              <c:ext xmlns:c16="http://schemas.microsoft.com/office/drawing/2014/chart" uri="{C3380CC4-5D6E-409C-BE32-E72D297353CC}">
                <c16:uniqueId val="{00000004-876C-3A43-9CB7-F69E91C417BA}"/>
              </c:ext>
            </c:extLst>
          </c:dPt>
          <c:dPt>
            <c:idx val="4"/>
            <c:invertIfNegative val="0"/>
            <c:bubble3D val="0"/>
            <c:extLst>
              <c:ext xmlns:c16="http://schemas.microsoft.com/office/drawing/2014/chart" uri="{C3380CC4-5D6E-409C-BE32-E72D297353CC}">
                <c16:uniqueId val="{00000005-876C-3A43-9CB7-F69E91C417BA}"/>
              </c:ext>
            </c:extLst>
          </c:dPt>
          <c:dPt>
            <c:idx val="5"/>
            <c:invertIfNegative val="0"/>
            <c:bubble3D val="0"/>
            <c:extLst>
              <c:ext xmlns:c16="http://schemas.microsoft.com/office/drawing/2014/chart" uri="{C3380CC4-5D6E-409C-BE32-E72D297353CC}">
                <c16:uniqueId val="{00000006-876C-3A43-9CB7-F69E91C417BA}"/>
              </c:ext>
            </c:extLst>
          </c:dPt>
          <c:dPt>
            <c:idx val="6"/>
            <c:invertIfNegative val="0"/>
            <c:bubble3D val="0"/>
            <c:extLst>
              <c:ext xmlns:c16="http://schemas.microsoft.com/office/drawing/2014/chart" uri="{C3380CC4-5D6E-409C-BE32-E72D297353CC}">
                <c16:uniqueId val="{00000007-876C-3A43-9CB7-F69E91C417BA}"/>
              </c:ext>
            </c:extLst>
          </c:dPt>
          <c:dPt>
            <c:idx val="7"/>
            <c:invertIfNegative val="0"/>
            <c:bubble3D val="0"/>
            <c:extLst>
              <c:ext xmlns:c16="http://schemas.microsoft.com/office/drawing/2014/chart" uri="{C3380CC4-5D6E-409C-BE32-E72D297353CC}">
                <c16:uniqueId val="{00000008-876C-3A43-9CB7-F69E91C417BA}"/>
              </c:ext>
            </c:extLst>
          </c:dPt>
          <c:cat>
            <c:numRef>
              <c:f>Sheet1!$A$2:$A$3</c:f>
              <c:numCache>
                <c:formatCode>General</c:formatCode>
                <c:ptCount val="2"/>
                <c:pt idx="0">
                  <c:v>57</c:v>
                </c:pt>
                <c:pt idx="1">
                  <c:v>55</c:v>
                </c:pt>
              </c:numCache>
            </c:numRef>
          </c:cat>
          <c:val>
            <c:numRef>
              <c:f>Sheet1!$B$2:$B$3</c:f>
              <c:numCache>
                <c:formatCode>General</c:formatCode>
                <c:ptCount val="2"/>
                <c:pt idx="0">
                  <c:v>62</c:v>
                </c:pt>
                <c:pt idx="1">
                  <c:v>59</c:v>
                </c:pt>
              </c:numCache>
            </c:numRef>
          </c:val>
          <c:extLst>
            <c:ext xmlns:c16="http://schemas.microsoft.com/office/drawing/2014/chart" uri="{C3380CC4-5D6E-409C-BE32-E72D297353CC}">
              <c16:uniqueId val="{00000009-876C-3A43-9CB7-F69E91C417BA}"/>
            </c:ext>
          </c:extLst>
        </c:ser>
        <c:ser>
          <c:idx val="1"/>
          <c:order val="1"/>
          <c:tx>
            <c:strRef>
              <c:f>Sheet1!$C$1</c:f>
              <c:strCache>
                <c:ptCount val="1"/>
                <c:pt idx="0">
                  <c:v>remainder</c:v>
                </c:pt>
              </c:strCache>
            </c:strRef>
          </c:tx>
          <c:spPr>
            <a:solidFill>
              <a:schemeClr val="bg1"/>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0B-876C-3A43-9CB7-F69E91C417BA}"/>
              </c:ext>
            </c:extLst>
          </c:dPt>
          <c:dPt>
            <c:idx val="1"/>
            <c:invertIfNegative val="0"/>
            <c:bubble3D val="0"/>
            <c:spPr>
              <a:solidFill>
                <a:srgbClr val="C6C6C6"/>
              </a:solidFill>
              <a:ln>
                <a:noFill/>
              </a:ln>
              <a:effectLst/>
            </c:spPr>
            <c:extLst>
              <c:ext xmlns:c16="http://schemas.microsoft.com/office/drawing/2014/chart" uri="{C3380CC4-5D6E-409C-BE32-E72D297353CC}">
                <c16:uniqueId val="{0000000D-876C-3A43-9CB7-F69E91C417BA}"/>
              </c:ext>
            </c:extLst>
          </c:dPt>
          <c:dPt>
            <c:idx val="2"/>
            <c:invertIfNegative val="0"/>
            <c:bubble3D val="0"/>
            <c:spPr>
              <a:solidFill>
                <a:srgbClr val="C6C6C6"/>
              </a:solidFill>
              <a:ln>
                <a:noFill/>
              </a:ln>
              <a:effectLst/>
            </c:spPr>
            <c:extLst>
              <c:ext xmlns:c16="http://schemas.microsoft.com/office/drawing/2014/chart" uri="{C3380CC4-5D6E-409C-BE32-E72D297353CC}">
                <c16:uniqueId val="{0000000F-876C-3A43-9CB7-F69E91C417BA}"/>
              </c:ext>
            </c:extLst>
          </c:dPt>
          <c:dPt>
            <c:idx val="3"/>
            <c:invertIfNegative val="0"/>
            <c:bubble3D val="0"/>
            <c:spPr>
              <a:solidFill>
                <a:srgbClr val="C6C6C6"/>
              </a:solidFill>
              <a:ln>
                <a:noFill/>
              </a:ln>
              <a:effectLst/>
            </c:spPr>
            <c:extLst>
              <c:ext xmlns:c16="http://schemas.microsoft.com/office/drawing/2014/chart" uri="{C3380CC4-5D6E-409C-BE32-E72D297353CC}">
                <c16:uniqueId val="{00000011-876C-3A43-9CB7-F69E91C417BA}"/>
              </c:ext>
            </c:extLst>
          </c:dPt>
          <c:dPt>
            <c:idx val="4"/>
            <c:invertIfNegative val="0"/>
            <c:bubble3D val="0"/>
            <c:spPr>
              <a:solidFill>
                <a:srgbClr val="C6C6C6"/>
              </a:solidFill>
              <a:ln>
                <a:noFill/>
              </a:ln>
              <a:effectLst/>
            </c:spPr>
            <c:extLst>
              <c:ext xmlns:c16="http://schemas.microsoft.com/office/drawing/2014/chart" uri="{C3380CC4-5D6E-409C-BE32-E72D297353CC}">
                <c16:uniqueId val="{00000013-876C-3A43-9CB7-F69E91C417BA}"/>
              </c:ext>
            </c:extLst>
          </c:dPt>
          <c:dPt>
            <c:idx val="5"/>
            <c:invertIfNegative val="0"/>
            <c:bubble3D val="0"/>
            <c:spPr>
              <a:solidFill>
                <a:srgbClr val="C6C6C6"/>
              </a:solidFill>
              <a:ln>
                <a:noFill/>
              </a:ln>
              <a:effectLst/>
            </c:spPr>
            <c:extLst>
              <c:ext xmlns:c16="http://schemas.microsoft.com/office/drawing/2014/chart" uri="{C3380CC4-5D6E-409C-BE32-E72D297353CC}">
                <c16:uniqueId val="{00000015-876C-3A43-9CB7-F69E91C417BA}"/>
              </c:ext>
            </c:extLst>
          </c:dPt>
          <c:dPt>
            <c:idx val="6"/>
            <c:invertIfNegative val="0"/>
            <c:bubble3D val="0"/>
            <c:spPr>
              <a:solidFill>
                <a:srgbClr val="C6C6C6"/>
              </a:solidFill>
              <a:ln>
                <a:noFill/>
              </a:ln>
              <a:effectLst/>
            </c:spPr>
            <c:extLst>
              <c:ext xmlns:c16="http://schemas.microsoft.com/office/drawing/2014/chart" uri="{C3380CC4-5D6E-409C-BE32-E72D297353CC}">
                <c16:uniqueId val="{00000017-876C-3A43-9CB7-F69E91C417BA}"/>
              </c:ext>
            </c:extLst>
          </c:dPt>
          <c:dPt>
            <c:idx val="7"/>
            <c:invertIfNegative val="0"/>
            <c:bubble3D val="0"/>
            <c:spPr>
              <a:solidFill>
                <a:srgbClr val="C6C6C6"/>
              </a:solidFill>
              <a:ln>
                <a:noFill/>
              </a:ln>
              <a:effectLst/>
            </c:spPr>
            <c:extLst>
              <c:ext xmlns:c16="http://schemas.microsoft.com/office/drawing/2014/chart" uri="{C3380CC4-5D6E-409C-BE32-E72D297353CC}">
                <c16:uniqueId val="{00000019-876C-3A43-9CB7-F69E91C417BA}"/>
              </c:ext>
            </c:extLst>
          </c:dPt>
          <c:cat>
            <c:numRef>
              <c:f>Sheet1!$A$2:$A$3</c:f>
              <c:numCache>
                <c:formatCode>General</c:formatCode>
                <c:ptCount val="2"/>
                <c:pt idx="0">
                  <c:v>57</c:v>
                </c:pt>
                <c:pt idx="1">
                  <c:v>55</c:v>
                </c:pt>
              </c:numCache>
            </c:numRef>
          </c:cat>
          <c:val>
            <c:numRef>
              <c:f>Sheet1!$C$2:$C$3</c:f>
              <c:numCache>
                <c:formatCode>General</c:formatCode>
                <c:ptCount val="2"/>
                <c:pt idx="0">
                  <c:v>38</c:v>
                </c:pt>
                <c:pt idx="1">
                  <c:v>41</c:v>
                </c:pt>
              </c:numCache>
            </c:numRef>
          </c:val>
          <c:extLst>
            <c:ext xmlns:c16="http://schemas.microsoft.com/office/drawing/2014/chart" uri="{C3380CC4-5D6E-409C-BE32-E72D297353CC}">
              <c16:uniqueId val="{0000001A-876C-3A43-9CB7-F69E91C417BA}"/>
            </c:ext>
          </c:extLst>
        </c:ser>
        <c:dLbls>
          <c:showLegendKey val="0"/>
          <c:showVal val="0"/>
          <c:showCatName val="0"/>
          <c:showSerName val="0"/>
          <c:showPercent val="0"/>
          <c:showBubbleSize val="0"/>
        </c:dLbls>
        <c:gapWidth val="200"/>
        <c:overlap val="100"/>
        <c:axId val="173310960"/>
        <c:axId val="173312736"/>
      </c:barChart>
      <c:catAx>
        <c:axId val="173310960"/>
        <c:scaling>
          <c:orientation val="maxMin"/>
        </c:scaling>
        <c:delete val="1"/>
        <c:axPos val="l"/>
        <c:numFmt formatCode="General" sourceLinked="1"/>
        <c:majorTickMark val="out"/>
        <c:minorTickMark val="none"/>
        <c:tickLblPos val="nextTo"/>
        <c:crossAx val="173312736"/>
        <c:crosses val="autoZero"/>
        <c:auto val="1"/>
        <c:lblAlgn val="ctr"/>
        <c:lblOffset val="100"/>
        <c:noMultiLvlLbl val="0"/>
      </c:catAx>
      <c:valAx>
        <c:axId val="173312736"/>
        <c:scaling>
          <c:orientation val="minMax"/>
          <c:max val="100"/>
          <c:min val="0"/>
        </c:scaling>
        <c:delete val="0"/>
        <c:axPos val="t"/>
        <c:numFmt formatCode="#,##0" sourceLinked="0"/>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panose="020B0503050000000000" pitchFamily="34" charset="77"/>
                <a:ea typeface="+mn-ea"/>
                <a:cs typeface="+mn-cs"/>
              </a:defRPr>
            </a:pPr>
            <a:endParaRPr lang="en-US"/>
          </a:p>
        </c:txPr>
        <c:crossAx val="173310960"/>
        <c:crosses val="autoZero"/>
        <c:crossBetween val="between"/>
        <c:majorUnit val="25"/>
        <c:minorUnit val="10"/>
      </c:valAx>
      <c:spPr>
        <a:noFill/>
        <a:ln w="25400">
          <a:noFill/>
        </a:ln>
        <a:effectLst/>
      </c:spPr>
    </c:plotArea>
    <c:plotVisOnly val="1"/>
    <c:dispBlanksAs val="gap"/>
    <c:showDLblsOverMax val="0"/>
  </c:chart>
  <c:spPr>
    <a:noFill/>
    <a:ln>
      <a:noFill/>
    </a:ln>
    <a:effectLst/>
  </c:spPr>
  <c:txPr>
    <a:bodyPr/>
    <a:lstStyle/>
    <a:p>
      <a:pPr>
        <a:defRPr>
          <a:latin typeface="IBM Plex Sans" panose="020B0503050000000000"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hybrid cloud pulse (Overall n=414) Top options in Q7.X and Q7_1.X series of questions.</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Q2A.5.</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b="0" i="0" dirty="0">
                <a:solidFill>
                  <a:srgbClr val="525252"/>
                </a:solidFill>
                <a:effectLst/>
                <a:latin typeface="IBM Plex Sans" panose="020B0503050203000203" pitchFamily="34" charset="0"/>
              </a:rPr>
              <a:t>2023 IBM Cost of a data breach report</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a:t>
            </a:r>
            <a:r>
              <a:rPr lang="sv-SE" sz="1600" i="0" kern="100" dirty="0">
                <a:effectLst/>
                <a:latin typeface="IBM Plex Sans" panose="020B0503050203000203" pitchFamily="34" charset="0"/>
                <a:ea typeface="Calibri" panose="020F0502020204030204" pitchFamily="34" charset="0"/>
                <a:cs typeface="Times New Roman" panose="02020603050405020304" pitchFamily="18" charset="0"/>
              </a:rPr>
              <a:t>D7D.1 and D7D.2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Relative difference from 2021 to 2023, mean values considered.)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a:t>
            </a:r>
            <a:r>
              <a:rPr lang="sv-SE" sz="1600" i="0" kern="100" dirty="0">
                <a:effectLst/>
                <a:latin typeface="IBM Plex Sans" panose="020B0503050203000203" pitchFamily="34" charset="0"/>
                <a:ea typeface="Calibri" panose="020F0502020204030204" pitchFamily="34" charset="0"/>
                <a:cs typeface="Times New Roman" panose="02020603050405020304" pitchFamily="18" charset="0"/>
              </a:rPr>
              <a:t>D7D.2 and D7D.3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Relative difference from 2023 to 2025, mean values considered.)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Gen AI Integrity and compliance pulse (Overall n=200) Q1.4 (Responses considered-(2), (3) and (4)), </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89989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90589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and hybrid cloud survey (Overall n=414) Q5.8 (Responses considered- (3), (4) and (5))</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Q1.4 (Responses considered- (3) and (4))</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Q4 (Mean values considered)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Q1.5 (Responses considered- (3) and (4))</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and hybrid cloud survey (Overall n=414) Q5.8 (Responses considered- (5))</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88626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80133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Q3A.4.</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Impact on labor survey (Overall n=215) Q3.13 (Responses considered- (2) and (3)).</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IBM IBV Gen AI and security pulse (Overall n=200) Q1.8 (Responses considered- (3) and (4))</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2021 IBM IBV Open innovation survey (Overall n=2379) Q7.3.4 (Responses considered- (3), (4) and (5)), </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and hybrid cloud survey (Overall n</a:t>
            </a:r>
            <a:r>
              <a:rPr lang="en-US" sz="1600" i="0" kern="100">
                <a:effectLst/>
                <a:latin typeface="IBM Plex Sans" panose="020B0503050203000203" pitchFamily="34" charset="0"/>
                <a:ea typeface="Calibri" panose="020F0502020204030204" pitchFamily="34" charset="0"/>
                <a:cs typeface="Times New Roman" panose="02020603050405020304" pitchFamily="18" charset="0"/>
              </a:rPr>
              <a:t>=414) </a:t>
            </a: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Q12A.2 and Q12B.2 (Responses considered- (3) and (4))</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44046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8628871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854512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64252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82992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6483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66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1.png"/><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 id="2147484204" r:id="rId6"/>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741313934"/>
      </p:ext>
    </p:extLst>
  </p:cSld>
  <p:clrMap bg1="dk1" tx1="lt1" bg2="dk2" tx2="lt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hyperlink" Target="http://ibm.co/gen-ai-book-w3"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ibm.ibv.com/" TargetMode="External"/><Relationship Id="rId2" Type="http://schemas.openxmlformats.org/officeDocument/2006/relationships/image" Target="../media/image9.jpeg"/><Relationship Id="rId1" Type="http://schemas.openxmlformats.org/officeDocument/2006/relationships/slideLayout" Target="../slideLayouts/slideLayout25.xml"/><Relationship Id="rId6" Type="http://schemas.openxmlformats.org/officeDocument/2006/relationships/hyperlink" Target="https://www.ibm.com/thought-leadership/institute-business-value/en-us/report/generative-ai-enterprise-priorities" TargetMode="External"/><Relationship Id="rId5" Type="http://schemas.openxmlformats.org/officeDocument/2006/relationships/hyperlink" Target="https://www.ibm.com/thought-leadership/institute-business-value/en-us/report/ceo-generative-ai" TargetMode="External"/><Relationship Id="rId4" Type="http://schemas.openxmlformats.org/officeDocument/2006/relationships/hyperlink" Target="http://ibm.com/ib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Cybersecurity</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4391000"/>
            <a:ext cx="6400800" cy="1524000"/>
          </a:xfrm>
        </p:spPr>
        <p:txBody>
          <a:bodyPr/>
          <a:lstStyle/>
          <a:p>
            <a:r>
              <a:rPr lang="en-US" sz="2800" dirty="0">
                <a:solidFill>
                  <a:schemeClr val="accent5"/>
                </a:solidFill>
              </a:rPr>
              <a:t>When it comes to cybersecurity, fight fire with fire</a:t>
            </a:r>
          </a:p>
        </p:txBody>
      </p:sp>
      <p:pic>
        <p:nvPicPr>
          <p:cNvPr id="8" name="Picture 7">
            <a:extLst>
              <a:ext uri="{FF2B5EF4-FFF2-40B4-BE49-F238E27FC236}">
                <a16:creationId xmlns:a16="http://schemas.microsoft.com/office/drawing/2014/main" id="{999DF39C-8E4A-3FE6-22B0-B7F4F3299CAB}"/>
              </a:ext>
            </a:extLst>
          </p:cNvPr>
          <p:cNvPicPr>
            <a:picLocks noChangeAspect="1"/>
          </p:cNvPicPr>
          <p:nvPr/>
        </p:nvPicPr>
        <p:blipFill>
          <a:blip r:embed="rId3"/>
          <a:stretch>
            <a:fillRect/>
          </a:stretch>
        </p:blipFill>
        <p:spPr>
          <a:xfrm>
            <a:off x="0" y="0"/>
            <a:ext cx="7499841" cy="8229600"/>
          </a:xfrm>
          <a:prstGeom prst="rect">
            <a:avLst/>
          </a:prstGeom>
        </p:spPr>
      </p:pic>
      <p:grpSp>
        <p:nvGrpSpPr>
          <p:cNvPr id="13" name="Group 12">
            <a:extLst>
              <a:ext uri="{FF2B5EF4-FFF2-40B4-BE49-F238E27FC236}">
                <a16:creationId xmlns:a16="http://schemas.microsoft.com/office/drawing/2014/main" id="{95A68F19-67F0-EDC2-95E5-FD8B45284158}"/>
              </a:ext>
            </a:extLst>
          </p:cNvPr>
          <p:cNvGrpSpPr/>
          <p:nvPr/>
        </p:nvGrpSpPr>
        <p:grpSpPr>
          <a:xfrm>
            <a:off x="12801600" y="6172201"/>
            <a:ext cx="1828800" cy="2057400"/>
            <a:chOff x="12801600" y="4125686"/>
            <a:chExt cx="1828800" cy="2057400"/>
          </a:xfrm>
        </p:grpSpPr>
        <p:sp>
          <p:nvSpPr>
            <p:cNvPr id="14" name="TextBox 13">
              <a:hlinkClick r:id="rId4"/>
              <a:extLst>
                <a:ext uri="{FF2B5EF4-FFF2-40B4-BE49-F238E27FC236}">
                  <a16:creationId xmlns:a16="http://schemas.microsoft.com/office/drawing/2014/main" id="{B3526A65-19E3-7358-16E8-2FF0D402F6EE}"/>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5D08D5A0-B9AA-8E33-B61F-77EC32828D4B}"/>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2393A98D-B682-9148-F755-7F09B78F632E}"/>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FB9B89-BA78-EF96-7A1A-83CBF227E2F0}"/>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BA23D9A3-A385-5F9F-3723-1EFA4C5772D9}"/>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AE0DC7-4EB8-B567-D986-59E1C59A06CE}"/>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A4A679-09C7-D19D-59E4-827B5852292C}"/>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Cyber-risk.</a:t>
            </a:r>
          </a:p>
          <a:p>
            <a:r>
              <a:rPr lang="en-US" sz="3200" dirty="0"/>
              <a:t>Data.</a:t>
            </a:r>
          </a:p>
          <a:p>
            <a:r>
              <a:rPr lang="en-US" sz="3200" b="1" dirty="0">
                <a:solidFill>
                  <a:schemeClr val="accent5"/>
                </a:solidFill>
                <a:latin typeface="IBM Plex Sans SmBld" panose="020B0503050203000203" pitchFamily="34" charset="0"/>
              </a:rPr>
              <a:t>Cyber-resilience.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40569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058DFE0F-2F96-AFB0-E1DB-F233BEBE625C}"/>
              </a:ext>
            </a:extLst>
          </p:cNvPr>
          <p:cNvSpPr>
            <a:spLocks noGrp="1"/>
          </p:cNvSpPr>
          <p:nvPr>
            <p:ph type="title"/>
          </p:nvPr>
        </p:nvSpPr>
        <p:spPr>
          <a:xfrm>
            <a:off x="457200" y="457200"/>
            <a:ext cx="6857998" cy="1287475"/>
          </a:xfrm>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know</a:t>
            </a:r>
            <a:br>
              <a:rPr lang="en-US" b="1" dirty="0">
                <a:solidFill>
                  <a:schemeClr val="accent2"/>
                </a:solidFill>
                <a:latin typeface="IBM Plex Sans SmBld" panose="020B0503050203000203" pitchFamily="34" charset="0"/>
              </a:rPr>
            </a:br>
            <a:r>
              <a:rPr lang="en-US" sz="2800" dirty="0"/>
              <a:t>Using generative AI for cybersecurity is a force multiplier.</a:t>
            </a:r>
            <a:br>
              <a:rPr lang="en-US" dirty="0">
                <a:solidFill>
                  <a:schemeClr val="accent2"/>
                </a:solidFill>
              </a:rPr>
            </a:br>
            <a:br>
              <a:rPr lang="en-US" dirty="0">
                <a:solidFill>
                  <a:schemeClr val="accent2"/>
                </a:solidFill>
              </a:rPr>
            </a:br>
            <a:endParaRPr lang="en-US" dirty="0"/>
          </a:p>
        </p:txBody>
      </p:sp>
      <p:sp>
        <p:nvSpPr>
          <p:cNvPr id="41" name="Text Placeholder 40">
            <a:extLst>
              <a:ext uri="{FF2B5EF4-FFF2-40B4-BE49-F238E27FC236}">
                <a16:creationId xmlns:a16="http://schemas.microsoft.com/office/drawing/2014/main" id="{B5A0D2FA-616E-AB89-7728-37B47ADCB63F}"/>
              </a:ext>
            </a:extLst>
          </p:cNvPr>
          <p:cNvSpPr>
            <a:spLocks noGrp="1"/>
          </p:cNvSpPr>
          <p:nvPr>
            <p:ph type="body" sz="quarter" idx="12"/>
          </p:nvPr>
        </p:nvSpPr>
        <p:spPr>
          <a:solidFill>
            <a:schemeClr val="bg1">
              <a:lumMod val="95000"/>
            </a:schemeClr>
          </a:solidFill>
        </p:spPr>
        <p:txBody>
          <a:bodyPr/>
          <a:lstStyle/>
          <a:p>
            <a:r>
              <a:rPr lang="en-US" dirty="0">
                <a:solidFill>
                  <a:srgbClr val="525252"/>
                </a:solidFill>
                <a:ea typeface="IBM Plex Sans" charset="0"/>
                <a:cs typeface="IBM Plex Sans" charset="0"/>
              </a:rPr>
              <a:t>of executives say generative AI will help them better allocate resources, capacity, talent, or skills</a:t>
            </a:r>
            <a:endParaRPr lang="en-US" dirty="0"/>
          </a:p>
        </p:txBody>
      </p:sp>
      <p:sp>
        <p:nvSpPr>
          <p:cNvPr id="42" name="Text Placeholder 41">
            <a:extLst>
              <a:ext uri="{FF2B5EF4-FFF2-40B4-BE49-F238E27FC236}">
                <a16:creationId xmlns:a16="http://schemas.microsoft.com/office/drawing/2014/main" id="{24408CF7-6770-05F6-C86C-59E560566364}"/>
              </a:ext>
            </a:extLst>
          </p:cNvPr>
          <p:cNvSpPr>
            <a:spLocks noGrp="1"/>
          </p:cNvSpPr>
          <p:nvPr>
            <p:ph type="body" sz="quarter" idx="13"/>
          </p:nvPr>
        </p:nvSpPr>
        <p:spPr>
          <a:solidFill>
            <a:schemeClr val="bg1">
              <a:lumMod val="95000"/>
            </a:schemeClr>
          </a:solidFill>
        </p:spPr>
        <p:txBody>
          <a:bodyPr/>
          <a:lstStyle/>
          <a:p>
            <a:r>
              <a:rPr lang="en-US" dirty="0">
                <a:solidFill>
                  <a:srgbClr val="525252"/>
                </a:solidFill>
                <a:ea typeface="IBM Plex Sans" charset="0"/>
                <a:cs typeface="IBM Plex Sans" charset="0"/>
              </a:rPr>
              <a:t>of executives they are more likely to augment or elevate than replace their cybersecurity workforce as they adopt generative AI</a:t>
            </a:r>
            <a:endParaRPr lang="en-US" dirty="0"/>
          </a:p>
        </p:txBody>
      </p:sp>
      <p:sp>
        <p:nvSpPr>
          <p:cNvPr id="43" name="Text Placeholder 42">
            <a:extLst>
              <a:ext uri="{FF2B5EF4-FFF2-40B4-BE49-F238E27FC236}">
                <a16:creationId xmlns:a16="http://schemas.microsoft.com/office/drawing/2014/main" id="{80A04A86-783B-84C1-6CB2-6A6823F69656}"/>
              </a:ext>
            </a:extLst>
          </p:cNvPr>
          <p:cNvSpPr>
            <a:spLocks noGrp="1"/>
          </p:cNvSpPr>
          <p:nvPr>
            <p:ph type="body" sz="quarter" idx="14"/>
          </p:nvPr>
        </p:nvSpPr>
        <p:spPr>
          <a:solidFill>
            <a:schemeClr val="accent5">
              <a:alpha val="77160"/>
            </a:schemeClr>
          </a:solidFill>
        </p:spPr>
        <p:txBody>
          <a:bodyPr/>
          <a:lstStyle/>
          <a:p>
            <a:r>
              <a:rPr lang="en-US" dirty="0">
                <a:solidFill>
                  <a:schemeClr val="bg1"/>
                </a:solidFill>
                <a:ea typeface="IBM Plex Sans" charset="0"/>
                <a:cs typeface="IBM Plex Sans" charset="0"/>
              </a:rPr>
              <a:t>of executives plan to prioritize generative AI cybersecurity solutions over conventional cybersecurity solutions</a:t>
            </a:r>
            <a:endParaRPr lang="en-US" dirty="0">
              <a:solidFill>
                <a:schemeClr val="bg1"/>
              </a:solidFill>
            </a:endParaRPr>
          </a:p>
        </p:txBody>
      </p:sp>
      <p:sp>
        <p:nvSpPr>
          <p:cNvPr id="44" name="Text Placeholder 43">
            <a:extLst>
              <a:ext uri="{FF2B5EF4-FFF2-40B4-BE49-F238E27FC236}">
                <a16:creationId xmlns:a16="http://schemas.microsoft.com/office/drawing/2014/main" id="{1C81DCCF-DBAD-E558-D29F-E329AB4A4DF8}"/>
              </a:ext>
            </a:extLst>
          </p:cNvPr>
          <p:cNvSpPr>
            <a:spLocks noGrp="1"/>
          </p:cNvSpPr>
          <p:nvPr>
            <p:ph type="body" sz="quarter" idx="15"/>
          </p:nvPr>
        </p:nvSpPr>
        <p:spPr/>
        <p:txBody>
          <a:bodyPr lIns="0" tIns="0"/>
          <a:lstStyle/>
          <a:p>
            <a:r>
              <a:rPr lang="en-US" dirty="0">
                <a:ea typeface="IBM Plex Sans" charset="0"/>
                <a:cs typeface="IBM Plex Sans" charset="0"/>
              </a:rPr>
              <a:t>AI in cybersecurity can extend the multiplier effect across your enterprise ecosystem</a:t>
            </a:r>
            <a:endParaRPr lang="en-US" dirty="0"/>
          </a:p>
        </p:txBody>
      </p:sp>
      <p:sp>
        <p:nvSpPr>
          <p:cNvPr id="48" name="Text Placeholder 47">
            <a:extLst>
              <a:ext uri="{FF2B5EF4-FFF2-40B4-BE49-F238E27FC236}">
                <a16:creationId xmlns:a16="http://schemas.microsoft.com/office/drawing/2014/main" id="{5F05749C-BE73-2851-1131-C16D66DE0752}"/>
              </a:ext>
            </a:extLst>
          </p:cNvPr>
          <p:cNvSpPr>
            <a:spLocks noGrp="1"/>
          </p:cNvSpPr>
          <p:nvPr>
            <p:ph type="body" sz="quarter" idx="20"/>
          </p:nvPr>
        </p:nvSpPr>
        <p:spPr/>
        <p:txBody>
          <a:bodyPr/>
          <a:lstStyle/>
          <a:p>
            <a:r>
              <a:rPr lang="en-US" dirty="0">
                <a:solidFill>
                  <a:schemeClr val="bg1"/>
                </a:solidFill>
                <a:ea typeface="IBM Plex Sans" charset="0"/>
                <a:cs typeface="IBM Plex Sans" charset="0"/>
              </a:rPr>
              <a:t>84</a:t>
            </a:r>
            <a:r>
              <a:rPr lang="en-US" kern="1200" dirty="0">
                <a:solidFill>
                  <a:schemeClr val="bg1"/>
                </a:solidFill>
                <a:ea typeface="IBM Plex Sans" charset="0"/>
                <a:cs typeface="IBM Plex Sans" charset="0"/>
              </a:rPr>
              <a:t>%</a:t>
            </a:r>
          </a:p>
        </p:txBody>
      </p:sp>
      <p:sp>
        <p:nvSpPr>
          <p:cNvPr id="49" name="Text Placeholder 48">
            <a:extLst>
              <a:ext uri="{FF2B5EF4-FFF2-40B4-BE49-F238E27FC236}">
                <a16:creationId xmlns:a16="http://schemas.microsoft.com/office/drawing/2014/main" id="{2A105546-1587-410A-4F0D-8697083287DD}"/>
              </a:ext>
            </a:extLst>
          </p:cNvPr>
          <p:cNvSpPr>
            <a:spLocks noGrp="1"/>
          </p:cNvSpPr>
          <p:nvPr>
            <p:ph type="body" sz="quarter" idx="21"/>
          </p:nvPr>
        </p:nvSpPr>
        <p:spPr/>
        <p:txBody>
          <a:bodyPr/>
          <a:lstStyle/>
          <a:p>
            <a:r>
              <a:rPr lang="en-US" dirty="0">
                <a:solidFill>
                  <a:schemeClr val="accent5"/>
                </a:solidFill>
                <a:ea typeface="IBM Plex Sans" charset="0"/>
                <a:cs typeface="IBM Plex Sans" charset="0"/>
              </a:rPr>
              <a:t>92</a:t>
            </a:r>
            <a:r>
              <a:rPr lang="en-US" kern="1200" dirty="0">
                <a:solidFill>
                  <a:schemeClr val="accent5"/>
                </a:solidFill>
                <a:ea typeface="IBM Plex Sans" charset="0"/>
                <a:cs typeface="IBM Plex Sans" charset="0"/>
              </a:rPr>
              <a:t>%</a:t>
            </a:r>
          </a:p>
        </p:txBody>
      </p:sp>
      <p:sp>
        <p:nvSpPr>
          <p:cNvPr id="50" name="Text Placeholder 49">
            <a:extLst>
              <a:ext uri="{FF2B5EF4-FFF2-40B4-BE49-F238E27FC236}">
                <a16:creationId xmlns:a16="http://schemas.microsoft.com/office/drawing/2014/main" id="{A2717723-CA1B-C809-75D3-245AA086071D}"/>
              </a:ext>
            </a:extLst>
          </p:cNvPr>
          <p:cNvSpPr>
            <a:spLocks noGrp="1"/>
          </p:cNvSpPr>
          <p:nvPr>
            <p:ph type="body" sz="quarter" idx="22"/>
          </p:nvPr>
        </p:nvSpPr>
        <p:spPr/>
        <p:txBody>
          <a:bodyPr/>
          <a:lstStyle/>
          <a:p>
            <a:r>
              <a:rPr lang="en-US" dirty="0">
                <a:solidFill>
                  <a:schemeClr val="accent5"/>
                </a:solidFill>
              </a:rPr>
              <a:t>52%</a:t>
            </a:r>
          </a:p>
        </p:txBody>
      </p:sp>
      <p:sp>
        <p:nvSpPr>
          <p:cNvPr id="3" name="Text Placeholder 7">
            <a:extLst>
              <a:ext uri="{FF2B5EF4-FFF2-40B4-BE49-F238E27FC236}">
                <a16:creationId xmlns:a16="http://schemas.microsoft.com/office/drawing/2014/main" id="{7C6252DE-12E1-8204-A4EE-51679C879D8B}"/>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Cyber-Resilience</a:t>
            </a:r>
          </a:p>
        </p:txBody>
      </p:sp>
      <p:sp>
        <p:nvSpPr>
          <p:cNvPr id="9" name="Title 2">
            <a:extLst>
              <a:ext uri="{FF2B5EF4-FFF2-40B4-BE49-F238E27FC236}">
                <a16:creationId xmlns:a16="http://schemas.microsoft.com/office/drawing/2014/main" id="{EDD10FEC-A522-BBD7-8E52-D2E7FC187BBE}"/>
              </a:ext>
            </a:extLst>
          </p:cNvPr>
          <p:cNvSpPr txBox="1">
            <a:spLocks/>
          </p:cNvSpPr>
          <p:nvPr/>
        </p:nvSpPr>
        <p:spPr>
          <a:xfrm>
            <a:off x="12355760" y="4517901"/>
            <a:ext cx="908721" cy="605011"/>
          </a:xfrm>
          <a:prstGeom prst="rect">
            <a:avLst/>
          </a:prstGeom>
          <a:ln>
            <a:noFill/>
          </a:ln>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kumimoji="0" lang="en-US" sz="6000" b="0" u="none" strike="noStrike" kern="1200" cap="none" spc="0" normalizeH="0" baseline="0" noProof="0" dirty="0">
                <a:ln>
                  <a:noFill/>
                </a:ln>
                <a:solidFill>
                  <a:schemeClr val="accent5"/>
                </a:solidFill>
                <a:effectLst/>
                <a:uLnTx/>
                <a:uFillTx/>
                <a:latin typeface="IBM Plex Sans ExtLt" panose="020B0303050203000203" pitchFamily="34" charset="0"/>
              </a:rPr>
              <a:t>↓</a:t>
            </a:r>
            <a:br>
              <a:rPr kumimoji="0" lang="en-US" sz="2800" b="0" u="none" strike="noStrike" kern="1200" cap="none" spc="0" normalizeH="0" baseline="0" noProof="0" dirty="0">
                <a:ln>
                  <a:noFill/>
                </a:ln>
                <a:solidFill>
                  <a:schemeClr val="accent1"/>
                </a:solidFill>
                <a:effectLst/>
                <a:uLnTx/>
                <a:uFillTx/>
                <a:latin typeface="IBM Plex Sans ExtLt" panose="020B0303050203000203" pitchFamily="34" charset="0"/>
              </a:rPr>
            </a:b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graphicFrame>
        <p:nvGraphicFramePr>
          <p:cNvPr id="12" name="Chart 11">
            <a:extLst>
              <a:ext uri="{FF2B5EF4-FFF2-40B4-BE49-F238E27FC236}">
                <a16:creationId xmlns:a16="http://schemas.microsoft.com/office/drawing/2014/main" id="{7F37D9C8-14FE-46ED-F20A-BD1D190B0D26}"/>
              </a:ext>
            </a:extLst>
          </p:cNvPr>
          <p:cNvGraphicFramePr/>
          <p:nvPr>
            <p:extLst>
              <p:ext uri="{D42A27DB-BD31-4B8C-83A1-F6EECF244321}">
                <p14:modId xmlns:p14="http://schemas.microsoft.com/office/powerpoint/2010/main" val="3195397131"/>
              </p:ext>
            </p:extLst>
          </p:nvPr>
        </p:nvGraphicFramePr>
        <p:xfrm>
          <a:off x="11288606" y="5167292"/>
          <a:ext cx="2787296" cy="1141784"/>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1AABB99-3F4C-E1DD-6964-91623B28BEE2}"/>
              </a:ext>
            </a:extLst>
          </p:cNvPr>
          <p:cNvSpPr/>
          <p:nvPr/>
        </p:nvSpPr>
        <p:spPr bwMode="auto">
          <a:xfrm>
            <a:off x="13075840" y="5522166"/>
            <a:ext cx="918376" cy="248818"/>
          </a:xfrm>
          <a:prstGeom prst="rect">
            <a:avLst/>
          </a:prstGeom>
          <a:noFill/>
          <a:ln w="9525" cap="flat" cmpd="sng" algn="ctr">
            <a:noFill/>
            <a:prstDash val="solid"/>
            <a:round/>
            <a:headEnd type="none" w="med" len="med"/>
            <a:tailEnd type="none" w="med" len="med"/>
          </a:ln>
          <a:effectLst/>
        </p:spPr>
        <p:txBody>
          <a:bodyPr vert="horz" wrap="square" lIns="0" tIns="0" rIns="45720" bIns="0" numCol="1" rtlCol="0" anchor="ctr" anchorCtr="0" compatLnSpc="1">
            <a:prstTxWarp prst="textNoShape">
              <a:avLst/>
            </a:prstTxWarp>
          </a:bodyPr>
          <a:lstStyle/>
          <a:p>
            <a:pPr algn="r" defTabSz="914400" fontAlgn="base">
              <a:lnSpc>
                <a:spcPct val="90000"/>
              </a:lnSpc>
              <a:spcBef>
                <a:spcPct val="0"/>
              </a:spcBef>
              <a:spcAft>
                <a:spcPct val="0"/>
              </a:spcAft>
            </a:pPr>
            <a:r>
              <a:rPr lang="en-US" sz="1400" dirty="0">
                <a:latin typeface="IBM Plex Sans Light" panose="020B0403050203000203" pitchFamily="34" charset="0"/>
                <a:ea typeface="IBM Plex Sans" charset="0"/>
                <a:cs typeface="IBM Plex Sans" charset="0"/>
              </a:rPr>
              <a:t>62%</a:t>
            </a:r>
          </a:p>
        </p:txBody>
      </p:sp>
      <p:sp>
        <p:nvSpPr>
          <p:cNvPr id="15" name="Rectangle 14">
            <a:extLst>
              <a:ext uri="{FF2B5EF4-FFF2-40B4-BE49-F238E27FC236}">
                <a16:creationId xmlns:a16="http://schemas.microsoft.com/office/drawing/2014/main" id="{EA1B7E59-02BA-E427-7DA9-1D0A81259599}"/>
              </a:ext>
            </a:extLst>
          </p:cNvPr>
          <p:cNvSpPr/>
          <p:nvPr/>
        </p:nvSpPr>
        <p:spPr bwMode="auto">
          <a:xfrm>
            <a:off x="13075840" y="5981929"/>
            <a:ext cx="918376" cy="365520"/>
          </a:xfrm>
          <a:prstGeom prst="rect">
            <a:avLst/>
          </a:prstGeom>
          <a:noFill/>
          <a:ln w="9525" cap="flat" cmpd="sng" algn="ctr">
            <a:noFill/>
            <a:prstDash val="solid"/>
            <a:round/>
            <a:headEnd type="none" w="med" len="med"/>
            <a:tailEnd type="none" w="med" len="med"/>
          </a:ln>
          <a:effectLst/>
        </p:spPr>
        <p:txBody>
          <a:bodyPr vert="horz" wrap="square" lIns="0" tIns="0" rIns="45720" bIns="0" numCol="1" rtlCol="0" anchor="ctr" anchorCtr="0" compatLnSpc="1">
            <a:prstTxWarp prst="textNoShape">
              <a:avLst/>
            </a:prstTxWarp>
          </a:bodyPr>
          <a:lstStyle/>
          <a:p>
            <a:pPr algn="r" defTabSz="914400" fontAlgn="base">
              <a:lnSpc>
                <a:spcPct val="90000"/>
              </a:lnSpc>
              <a:spcBef>
                <a:spcPct val="0"/>
              </a:spcBef>
              <a:spcAft>
                <a:spcPct val="0"/>
              </a:spcAft>
            </a:pPr>
            <a:r>
              <a:rPr lang="en-US" sz="1400" dirty="0">
                <a:latin typeface="IBM Plex Sans Light" panose="020B0403050203000203" pitchFamily="34" charset="0"/>
                <a:ea typeface="IBM Plex Sans" charset="0"/>
                <a:cs typeface="IBM Plex Sans" charset="0"/>
              </a:rPr>
              <a:t>59%</a:t>
            </a:r>
          </a:p>
        </p:txBody>
      </p:sp>
      <p:sp>
        <p:nvSpPr>
          <p:cNvPr id="16" name="Rectangle 15">
            <a:extLst>
              <a:ext uri="{FF2B5EF4-FFF2-40B4-BE49-F238E27FC236}">
                <a16:creationId xmlns:a16="http://schemas.microsoft.com/office/drawing/2014/main" id="{A8248864-4F92-BCA4-CF2F-00B38FFDA659}"/>
              </a:ext>
            </a:extLst>
          </p:cNvPr>
          <p:cNvSpPr/>
          <p:nvPr/>
        </p:nvSpPr>
        <p:spPr bwMode="auto">
          <a:xfrm>
            <a:off x="11417899" y="5531340"/>
            <a:ext cx="3098101" cy="255238"/>
          </a:xfrm>
          <a:prstGeom prst="rect">
            <a:avLst/>
          </a:prstGeom>
          <a:noFill/>
          <a:ln w="9525" cap="flat" cmpd="sng" algn="ctr">
            <a:noFill/>
            <a:prstDash val="solid"/>
            <a:round/>
            <a:headEnd type="none" w="med" len="med"/>
            <a:tailEnd type="none" w="med" len="med"/>
          </a:ln>
          <a:effectLst/>
        </p:spPr>
        <p:txBody>
          <a:bodyPr vert="horz" wrap="square" lIns="0" tIns="0" rIns="45720" bIns="0" numCol="1" rtlCol="0" anchor="ctr" anchorCtr="0" compatLnSpc="1">
            <a:prstTxWarp prst="textNoShape">
              <a:avLst/>
            </a:prstTxWarp>
          </a:bodyPr>
          <a:lstStyle/>
          <a:p>
            <a:pPr defTabSz="914400" fontAlgn="base">
              <a:lnSpc>
                <a:spcPct val="90000"/>
              </a:lnSpc>
              <a:spcBef>
                <a:spcPct val="0"/>
              </a:spcBef>
              <a:spcAft>
                <a:spcPct val="0"/>
              </a:spcAft>
            </a:pPr>
            <a:r>
              <a:rPr lang="en-US" sz="1400" dirty="0">
                <a:latin typeface="IBM Plex Sans Light" panose="020B0403050203000203" pitchFamily="34" charset="0"/>
                <a:ea typeface="IBM Plex Sans" charset="0"/>
                <a:cs typeface="IBM Plex Sans" charset="0"/>
              </a:rPr>
              <a:t>Across the business</a:t>
            </a:r>
          </a:p>
        </p:txBody>
      </p:sp>
      <p:sp>
        <p:nvSpPr>
          <p:cNvPr id="18" name="Rectangle 17">
            <a:extLst>
              <a:ext uri="{FF2B5EF4-FFF2-40B4-BE49-F238E27FC236}">
                <a16:creationId xmlns:a16="http://schemas.microsoft.com/office/drawing/2014/main" id="{66B82361-17C3-BFAE-075F-92B3D6D62710}"/>
              </a:ext>
            </a:extLst>
          </p:cNvPr>
          <p:cNvSpPr/>
          <p:nvPr/>
        </p:nvSpPr>
        <p:spPr bwMode="auto">
          <a:xfrm>
            <a:off x="11428869" y="6080441"/>
            <a:ext cx="3098101" cy="255238"/>
          </a:xfrm>
          <a:prstGeom prst="rect">
            <a:avLst/>
          </a:prstGeom>
          <a:noFill/>
          <a:ln w="9525" cap="flat" cmpd="sng" algn="ctr">
            <a:noFill/>
            <a:prstDash val="solid"/>
            <a:round/>
            <a:headEnd type="none" w="med" len="med"/>
            <a:tailEnd type="none" w="med" len="med"/>
          </a:ln>
          <a:effectLst/>
        </p:spPr>
        <p:txBody>
          <a:bodyPr vert="horz" wrap="square" lIns="0" tIns="0" rIns="45720" bIns="0" numCol="1" rtlCol="0" anchor="ctr" anchorCtr="0" compatLnSpc="1">
            <a:prstTxWarp prst="textNoShape">
              <a:avLst/>
            </a:prstTxWarp>
          </a:bodyPr>
          <a:lstStyle/>
          <a:p>
            <a:pPr defTabSz="914400" fontAlgn="base">
              <a:lnSpc>
                <a:spcPct val="90000"/>
              </a:lnSpc>
              <a:spcBef>
                <a:spcPct val="0"/>
              </a:spcBef>
              <a:spcAft>
                <a:spcPct val="0"/>
              </a:spcAft>
            </a:pPr>
            <a:r>
              <a:rPr lang="en-US" sz="1400" dirty="0">
                <a:latin typeface="IBM Plex Sans Light" panose="020B0403050203000203" pitchFamily="34" charset="0"/>
                <a:ea typeface="IBM Plex Sans" charset="0"/>
                <a:cs typeface="IBM Plex Sans" charset="0"/>
              </a:rPr>
              <a:t>Cloud</a:t>
            </a:r>
          </a:p>
        </p:txBody>
      </p:sp>
      <p:sp>
        <p:nvSpPr>
          <p:cNvPr id="21" name="TextBox 20">
            <a:extLst>
              <a:ext uri="{FF2B5EF4-FFF2-40B4-BE49-F238E27FC236}">
                <a16:creationId xmlns:a16="http://schemas.microsoft.com/office/drawing/2014/main" id="{6E16A327-F362-2193-71EE-4CF638683706}"/>
              </a:ext>
            </a:extLst>
          </p:cNvPr>
          <p:cNvSpPr txBox="1"/>
          <p:nvPr/>
        </p:nvSpPr>
        <p:spPr>
          <a:xfrm>
            <a:off x="11377746" y="6402315"/>
            <a:ext cx="2787296" cy="1141784"/>
          </a:xfrm>
          <a:prstGeom prst="rect">
            <a:avLst/>
          </a:prstGeom>
          <a:noFill/>
        </p:spPr>
        <p:txBody>
          <a:bodyPr wrap="square" lIns="0" tIns="0" rIns="0" bIns="0" rtlCol="0">
            <a:noAutofit/>
          </a:bodyPr>
          <a:lstStyle/>
          <a:p>
            <a:pPr algn="l">
              <a:lnSpc>
                <a:spcPct val="110000"/>
              </a:lnSpc>
              <a:spcBef>
                <a:spcPts val="1800"/>
              </a:spcBef>
            </a:pPr>
            <a:r>
              <a:rPr lang="en-US" sz="1600" dirty="0">
                <a:solidFill>
                  <a:schemeClr val="tx1"/>
                </a:solidFill>
                <a:latin typeface="+mn-lt"/>
                <a:ea typeface="IBM Plex Sans" charset="0"/>
                <a:cs typeface="IBM Plex Sans" charset="0"/>
              </a:rPr>
              <a:t>Areas where generative AI capabilities will influence the selection of ecosystem partners over the next 2 years</a:t>
            </a:r>
          </a:p>
        </p:txBody>
      </p:sp>
      <p:sp>
        <p:nvSpPr>
          <p:cNvPr id="7" name="TextBox 6">
            <a:extLst>
              <a:ext uri="{FF2B5EF4-FFF2-40B4-BE49-F238E27FC236}">
                <a16:creationId xmlns:a16="http://schemas.microsoft.com/office/drawing/2014/main" id="{D24F4A22-53B4-37A8-C80F-2923621AC007}"/>
              </a:ext>
            </a:extLst>
          </p:cNvPr>
          <p:cNvSpPr txBox="1"/>
          <p:nvPr/>
        </p:nvSpPr>
        <p:spPr>
          <a:xfrm>
            <a:off x="11183943" y="3383380"/>
            <a:ext cx="2971800" cy="1077218"/>
          </a:xfrm>
          <a:prstGeom prst="rect">
            <a:avLst/>
          </a:prstGeom>
          <a:noFill/>
        </p:spPr>
        <p:txBody>
          <a:bodyPr wrap="square">
            <a:spAutoFit/>
          </a:bodyPr>
          <a:lstStyle/>
          <a:p>
            <a:r>
              <a:rPr lang="en-US" sz="1600" kern="0" dirty="0">
                <a:solidFill>
                  <a:schemeClr val="accent5"/>
                </a:solidFill>
                <a:effectLst/>
                <a:latin typeface="IBM Plex Sans Light" panose="020B0403050203000203" pitchFamily="34" charset="0"/>
                <a:ea typeface="Calibri" panose="020F0502020204030204" pitchFamily="34" charset="0"/>
                <a:cs typeface="Times New Roman" panose="02020603050405020304" pitchFamily="18" charset="0"/>
              </a:rPr>
              <a:t>84% of executives say that open innovation and ecosystems are important for their future growth strategy</a:t>
            </a:r>
            <a:endParaRPr lang="en-US" sz="1600" dirty="0">
              <a:solidFill>
                <a:schemeClr val="accent5"/>
              </a:solidFill>
              <a:latin typeface="IBM Plex Sans Light" panose="020B0403050203000203" pitchFamily="34" charset="0"/>
            </a:endParaRPr>
          </a:p>
        </p:txBody>
      </p:sp>
    </p:spTree>
    <p:extLst>
      <p:ext uri="{BB962C8B-B14F-4D97-AF65-F5344CB8AC3E}">
        <p14:creationId xmlns:p14="http://schemas.microsoft.com/office/powerpoint/2010/main" val="78657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5"/>
                </a:solidFill>
              </a:rPr>
              <a:t>What CEOs need to </a:t>
            </a:r>
            <a:r>
              <a:rPr lang="en-US" sz="3200" b="1" dirty="0">
                <a:solidFill>
                  <a:schemeClr val="accent5"/>
                </a:solidFill>
                <a:latin typeface="IBM Plex Sans SmBld" panose="020B0503050203000203" pitchFamily="34" charset="0"/>
              </a:rPr>
              <a:t>do</a:t>
            </a:r>
            <a:endParaRPr lang="en-US" sz="3200"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pPr lvl="0">
              <a:tabLst>
                <a:tab pos="457200" algn="l"/>
              </a:tabLst>
            </a:pPr>
            <a:r>
              <a:rPr lang="en-US" sz="1800" dirty="0">
                <a:solidFill>
                  <a:schemeClr val="accent5"/>
                </a:solidFill>
                <a:effectLst/>
                <a:latin typeface="IBM Plex Sans Medm" panose="020B0503050203000203" pitchFamily="34" charset="0"/>
                <a:ea typeface="Times New Roman" panose="02020603050405020304" pitchFamily="18" charset="0"/>
                <a:cs typeface="Calibri" panose="020F0502020204030204" pitchFamily="34" charset="0"/>
              </a:rPr>
              <a:t>Use AI to speed up security outcomes. </a:t>
            </a:r>
            <a:r>
              <a:rPr lang="en-US" sz="1800" dirty="0">
                <a:effectLst/>
                <a:ea typeface="Times New Roman" panose="02020603050405020304" pitchFamily="18" charset="0"/>
                <a:cs typeface="Calibri" panose="020F0502020204030204" pitchFamily="34" charset="0"/>
              </a:rPr>
              <a:t>Automate routine tasks that don’t require human expertise and judgement. Use generative AI to streamline tasks that rely on the collaboration between humans and technology, such as security policy generation, threat hunting, and incident response.</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414592" y="2057400"/>
            <a:ext cx="3429000" cy="5486400"/>
          </a:xfrm>
        </p:spPr>
        <p:txBody>
          <a:bodyPr/>
          <a:lstStyle/>
          <a:p>
            <a:pPr lvl="0">
              <a:tabLst>
                <a:tab pos="457200" algn="l"/>
              </a:tabLst>
            </a:pPr>
            <a:r>
              <a:rPr lang="en-US" sz="1800" dirty="0">
                <a:solidFill>
                  <a:schemeClr val="accent5"/>
                </a:solidFill>
                <a:effectLst/>
                <a:latin typeface="IBM Plex Sans Medm" panose="020B0503050203000203" pitchFamily="34" charset="0"/>
                <a:ea typeface="Times New Roman" panose="02020603050405020304" pitchFamily="18" charset="0"/>
                <a:cs typeface="Calibri" panose="020F0502020204030204" pitchFamily="34" charset="0"/>
              </a:rPr>
              <a:t>Deploy AI to detect new threats.</a:t>
            </a:r>
            <a:r>
              <a:rPr lang="en-US" sz="1800" dirty="0">
                <a:solidFill>
                  <a:srgbClr val="24A148"/>
                </a:solidFill>
                <a:effectLst/>
                <a:latin typeface="IBM Plex Sans Medm" panose="020B0503050203000203" pitchFamily="34" charset="0"/>
                <a:ea typeface="Times New Roman" panose="02020603050405020304" pitchFamily="18" charset="0"/>
                <a:cs typeface="Calibri" panose="020F0502020204030204" pitchFamily="34" charset="0"/>
              </a:rPr>
              <a:t> </a:t>
            </a:r>
            <a:r>
              <a:rPr lang="en-US" sz="1800" dirty="0">
                <a:effectLst/>
                <a:ea typeface="Times New Roman" panose="02020603050405020304" pitchFamily="18" charset="0"/>
                <a:cs typeface="Calibri" panose="020F0502020204030204" pitchFamily="34" charset="0"/>
              </a:rPr>
              <a:t>Update tools and techniques to equip your teams with the same speed, scale, precision, and sophistication as your attackers. Use generative AI to identify patterns and anomalies faster, allowing teams to recognize new threat vectors before they disrupt the business.</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430800" cy="5486400"/>
          </a:xfrm>
        </p:spPr>
        <p:txBody>
          <a:bodyPr/>
          <a:lstStyle/>
          <a:p>
            <a:pPr lvl="0">
              <a:tabLst>
                <a:tab pos="457200" algn="l"/>
              </a:tabLst>
            </a:pPr>
            <a:r>
              <a:rPr lang="en-US" sz="1800" dirty="0">
                <a:solidFill>
                  <a:schemeClr val="accent5"/>
                </a:solidFill>
                <a:effectLst/>
                <a:latin typeface="IBM Plex Sans Medm" panose="020B0503050203000203" pitchFamily="34" charset="0"/>
                <a:ea typeface="Times New Roman" panose="02020603050405020304" pitchFamily="18" charset="0"/>
                <a:cs typeface="Calibri" panose="020F0502020204030204" pitchFamily="34" charset="0"/>
              </a:rPr>
              <a:t>Find strength in numbers. </a:t>
            </a:r>
            <a:r>
              <a:rPr lang="en-US" sz="1800" dirty="0">
                <a:effectLst/>
                <a:ea typeface="Times New Roman" panose="02020603050405020304" pitchFamily="18" charset="0"/>
                <a:cs typeface="Calibri" panose="020F0502020204030204" pitchFamily="34" charset="0"/>
              </a:rPr>
              <a:t>Work with trusted partners to help define your AI security maturity and implement a comprehensive generative AI strategy that drives value across your organization.</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pPr defTabSz="914400"/>
            <a:r>
              <a:rPr lang="en-US" sz="1000" kern="0" dirty="0"/>
              <a:t>Cyber-Resilience</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Reorient cybersecurity investments around speed and scale. </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887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27">
            <a:extLst>
              <a:ext uri="{FF2B5EF4-FFF2-40B4-BE49-F238E27FC236}">
                <a16:creationId xmlns:a16="http://schemas.microsoft.com/office/drawing/2014/main" id="{FD0621B5-64B5-50BB-E4AB-58022CE744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7200" y="457199"/>
            <a:ext cx="6537960" cy="7358549"/>
          </a:xfrm>
          <a:prstGeom prst="rect">
            <a:avLst/>
          </a:prstGeom>
          <a:solidFill>
            <a:schemeClr val="tx1"/>
          </a:solidFill>
        </p:spPr>
      </p:pic>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aphicFrame>
        <p:nvGraphicFramePr>
          <p:cNvPr id="5" name="Table 6">
            <a:extLst>
              <a:ext uri="{FF2B5EF4-FFF2-40B4-BE49-F238E27FC236}">
                <a16:creationId xmlns:a16="http://schemas.microsoft.com/office/drawing/2014/main" id="{710CA6F3-3DE9-CA7E-8D58-810357EE6771}"/>
              </a:ext>
            </a:extLst>
          </p:cNvPr>
          <p:cNvGraphicFramePr>
            <a:graphicFrameLocks noGrp="1"/>
          </p:cNvGraphicFramePr>
          <p:nvPr>
            <p:extLst>
              <p:ext uri="{D42A27DB-BD31-4B8C-83A1-F6EECF244321}">
                <p14:modId xmlns:p14="http://schemas.microsoft.com/office/powerpoint/2010/main" val="482232604"/>
              </p:ext>
            </p:extLst>
          </p:nvPr>
        </p:nvGraphicFramePr>
        <p:xfrm>
          <a:off x="7305058" y="2386608"/>
          <a:ext cx="7056784" cy="29914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tx1"/>
                          </a:solidFill>
                          <a:hlinkClick r:id="rId3"/>
                        </a:rPr>
                        <a:t>IBV Main Page</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4"/>
                        </a:rPr>
                        <a:t>ibm.com/</a:t>
                      </a:r>
                      <a:r>
                        <a:rPr lang="en-US" sz="1400" dirty="0" err="1">
                          <a:solidFill>
                            <a:schemeClr val="tx1"/>
                          </a:solidFill>
                          <a:hlinkClick r:id="rId4"/>
                        </a:rPr>
                        <a:t>ibv</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tx1"/>
                          </a:solidFill>
                          <a:hlinkClick r:id="rId5"/>
                        </a:rPr>
                        <a:t>The CEOs Guide to Generative 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5"/>
                        </a:rPr>
                        <a:t>https://</a:t>
                      </a:r>
                      <a:r>
                        <a:rPr lang="en-US" sz="1400" dirty="0" err="1">
                          <a:solidFill>
                            <a:schemeClr val="tx1"/>
                          </a:solidFill>
                          <a:hlinkClick r:id="rId5"/>
                        </a:rPr>
                        <a:t>www.ibm.com</a:t>
                      </a:r>
                      <a:r>
                        <a:rPr lang="en-US" sz="1400" dirty="0">
                          <a:solidFill>
                            <a:schemeClr val="tx1"/>
                          </a:solidFill>
                          <a:hlinkClick r:id="rId5"/>
                        </a:rPr>
                        <a:t>/thought-leadership/institute-business-value/</a:t>
                      </a:r>
                      <a:r>
                        <a:rPr lang="en-US" sz="1400" dirty="0" err="1">
                          <a:solidFill>
                            <a:schemeClr val="tx1"/>
                          </a:solidFill>
                          <a:hlinkClick r:id="rId5"/>
                        </a:rPr>
                        <a:t>en</a:t>
                      </a:r>
                      <a:r>
                        <a:rPr lang="en-US" sz="1400" dirty="0">
                          <a:solidFill>
                            <a:schemeClr val="tx1"/>
                          </a:solidFill>
                          <a:hlinkClick r:id="rId5"/>
                        </a:rPr>
                        <a:t>-us/report/</a:t>
                      </a:r>
                      <a:r>
                        <a:rPr lang="en-US" sz="1400" dirty="0" err="1">
                          <a:solidFill>
                            <a:schemeClr val="tx1"/>
                          </a:solidFill>
                          <a:hlinkClick r:id="rId5"/>
                        </a:rPr>
                        <a:t>ceo</a:t>
                      </a:r>
                      <a:r>
                        <a:rPr lang="en-US" sz="1400" dirty="0">
                          <a:solidFill>
                            <a:schemeClr val="tx1"/>
                          </a:solidFill>
                          <a:hlinkClick r:id="rId5"/>
                        </a:rPr>
                        <a:t>-generative-ai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tx1"/>
                          </a:solidFill>
                          <a:hlinkClick r:id="rId6"/>
                        </a:rPr>
                        <a:t>Generative AI: The state of the market</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6"/>
                        </a:rPr>
                        <a:t>https://</a:t>
                      </a:r>
                      <a:r>
                        <a:rPr lang="en-US" sz="1400" dirty="0" err="1">
                          <a:solidFill>
                            <a:schemeClr val="tx1"/>
                          </a:solidFill>
                          <a:hlinkClick r:id="rId6"/>
                        </a:rPr>
                        <a:t>www.ibm.com</a:t>
                      </a:r>
                      <a:r>
                        <a:rPr lang="en-US" sz="1400" dirty="0">
                          <a:solidFill>
                            <a:schemeClr val="tx1"/>
                          </a:solidFill>
                          <a:hlinkClick r:id="rId6"/>
                        </a:rPr>
                        <a:t>/thought-leadership/institute-business-value/</a:t>
                      </a:r>
                      <a:r>
                        <a:rPr lang="en-US" sz="1400" dirty="0" err="1">
                          <a:solidFill>
                            <a:schemeClr val="tx1"/>
                          </a:solidFill>
                          <a:hlinkClick r:id="rId6"/>
                        </a:rPr>
                        <a:t>en</a:t>
                      </a:r>
                      <a:r>
                        <a:rPr lang="en-US" sz="1400" dirty="0">
                          <a:solidFill>
                            <a:schemeClr val="tx1"/>
                          </a:solidFill>
                          <a:hlinkClick r:id="rId6"/>
                        </a:rPr>
                        <a:t>-us/report/generative-ai-enterprise-priorities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bl>
          </a:graphicData>
        </a:graphic>
      </p:graphicFrame>
    </p:spTree>
    <p:extLst>
      <p:ext uri="{BB962C8B-B14F-4D97-AF65-F5344CB8AC3E}">
        <p14:creationId xmlns:p14="http://schemas.microsoft.com/office/powerpoint/2010/main" val="186681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1" y="500607"/>
            <a:ext cx="6629400" cy="5486401"/>
          </a:xfrm>
        </p:spPr>
        <p:txBody>
          <a:bodyPr/>
          <a:lstStyle/>
          <a:p>
            <a:r>
              <a:rPr lang="en-US" sz="4000" spc="-100" dirty="0">
                <a:solidFill>
                  <a:schemeClr val="tx1"/>
                </a:solidFill>
                <a:ea typeface="IBM Plex Sans" charset="0"/>
                <a:cs typeface="IBM Plex Sans" charset="0"/>
              </a:rPr>
              <a:t>Generative AI has given rise to a new generation of cyber threats.</a:t>
            </a:r>
            <a:br>
              <a:rPr lang="en-US" sz="4000" spc="-100" dirty="0">
                <a:solidFill>
                  <a:schemeClr val="tx1"/>
                </a:solidFill>
                <a:ea typeface="IBM Plex Sans" charset="0"/>
                <a:cs typeface="IBM Plex Sans" charset="0"/>
              </a:rPr>
            </a:br>
            <a:br>
              <a:rPr lang="en-US" sz="4000" spc="-100" dirty="0">
                <a:solidFill>
                  <a:schemeClr val="tx1"/>
                </a:solidFill>
                <a:ea typeface="IBM Plex Sans" charset="0"/>
                <a:cs typeface="IBM Plex Sans" charset="0"/>
              </a:rPr>
            </a:br>
            <a:r>
              <a:rPr lang="en-US" sz="4000" spc="-100" dirty="0">
                <a:solidFill>
                  <a:schemeClr val="tx1"/>
                </a:solidFill>
                <a:ea typeface="IBM Plex Sans" charset="0"/>
                <a:cs typeface="IBM Plex Sans" charset="0"/>
              </a:rPr>
              <a:t>Fortunately, the opposite is also true: generative AI can fortify business defense. It will speed up security processes and recognize threats as quickly as they materialize. </a:t>
            </a:r>
            <a:br>
              <a:rPr lang="en-US" sz="4000" spc="-100" dirty="0">
                <a:solidFill>
                  <a:schemeClr val="tx1"/>
                </a:solidFill>
                <a:ea typeface="IBM Plex Sans" charset="0"/>
                <a:cs typeface="IBM Plex Sans" charset="0"/>
              </a:rPr>
            </a:br>
            <a:endParaRPr lang="en-US" sz="4000" spc="-100" dirty="0">
              <a:solidFill>
                <a:schemeClr val="tx1"/>
              </a:solidFill>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sp>
        <p:nvSpPr>
          <p:cNvPr id="5" name="Picture Placeholder 4">
            <a:extLst>
              <a:ext uri="{FF2B5EF4-FFF2-40B4-BE49-F238E27FC236}">
                <a16:creationId xmlns:a16="http://schemas.microsoft.com/office/drawing/2014/main" id="{802CDF07-4C9E-B133-CD6B-8AA7B0C90D5E}"/>
              </a:ext>
            </a:extLst>
          </p:cNvPr>
          <p:cNvSpPr>
            <a:spLocks noGrp="1"/>
          </p:cNvSpPr>
          <p:nvPr>
            <p:ph type="pic" sz="quarter" idx="10"/>
          </p:nvPr>
        </p:nvSpPr>
        <p:spPr/>
        <p:txBody>
          <a:bodyPr/>
          <a:lstStyle/>
          <a:p>
            <a:endParaRPr lang="en-US"/>
          </a:p>
        </p:txBody>
      </p:sp>
      <p:pic>
        <p:nvPicPr>
          <p:cNvPr id="2" name="Picture Placeholder 7">
            <a:extLst>
              <a:ext uri="{FF2B5EF4-FFF2-40B4-BE49-F238E27FC236}">
                <a16:creationId xmlns:a16="http://schemas.microsoft.com/office/drawing/2014/main" id="{D175D47E-CB34-7695-EEE7-7633642CF76C}"/>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6850"/>
                    </a14:imgEffect>
                  </a14:imgLayer>
                </a14:imgProps>
              </a:ext>
              <a:ext uri="{28A0092B-C50C-407E-A947-70E740481C1C}">
                <a14:useLocalDpi xmlns:a14="http://schemas.microsoft.com/office/drawing/2010/main"/>
              </a:ext>
            </a:extLst>
          </a:blip>
          <a:srcRect/>
          <a:stretch/>
        </p:blipFill>
        <p:spPr>
          <a:xfrm>
            <a:off x="7772400" y="457198"/>
            <a:ext cx="6400800" cy="7202055"/>
          </a:xfrm>
          <a:prstGeom prst="rect">
            <a:avLst/>
          </a:prstGeom>
        </p:spPr>
      </p:pic>
    </p:spTree>
    <p:extLst>
      <p:ext uri="{BB962C8B-B14F-4D97-AF65-F5344CB8AC3E}">
        <p14:creationId xmlns:p14="http://schemas.microsoft.com/office/powerpoint/2010/main" val="243839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5"/>
                </a:solidFill>
                <a:latin typeface="IBM Plex Sans Light" panose="020B0403050203000203" pitchFamily="34" charset="0"/>
                <a:ea typeface="IBM Plex Sans" charset="0"/>
                <a:cs typeface="IBM Plex Sans" charset="0"/>
              </a:rPr>
              <a:t>Cybersecurity</a:t>
            </a:r>
            <a:br>
              <a:rPr lang="en-US" dirty="0">
                <a:solidFill>
                  <a:schemeClr val="accent5"/>
                </a:solidFill>
                <a:latin typeface="IBM Plex Sans Light" panose="020B0403050203000203" pitchFamily="34" charset="0"/>
                <a:ea typeface="IBM Plex Sans" charset="0"/>
                <a:cs typeface="IBM Plex Sans" charset="0"/>
              </a:rPr>
            </a:br>
            <a:br>
              <a:rPr lang="en-US" dirty="0">
                <a:solidFill>
                  <a:schemeClr val="accent5"/>
                </a:solidFill>
                <a:latin typeface="IBM Plex Sans Light" panose="020B0403050203000203" pitchFamily="34" charset="0"/>
                <a:ea typeface="IBM Plex Sans" charset="0"/>
                <a:cs typeface="IBM Plex Sans" charset="0"/>
              </a:rPr>
            </a:br>
            <a:r>
              <a:rPr lang="en-US" sz="3200" dirty="0">
                <a:solidFill>
                  <a:schemeClr val="accent5"/>
                </a:solidFill>
                <a:latin typeface="IBM Plex Sans Light" panose="020B0403050203000203" pitchFamily="34" charset="0"/>
                <a:ea typeface="IBM Plex Sans" charset="0"/>
                <a:cs typeface="IBM Plex Sans" charset="0"/>
              </a:rPr>
              <a:t>When it comes to cybersecurity, fight fire with fire</a:t>
            </a:r>
            <a:br>
              <a:rPr lang="en-US" sz="3200" dirty="0">
                <a:solidFill>
                  <a:schemeClr val="accent5"/>
                </a:solidFill>
                <a:latin typeface="IBM Plex Sans Light" panose="020B0403050203000203" pitchFamily="34" charset="0"/>
                <a:ea typeface="IBM Plex Sans" charset="0"/>
                <a:cs typeface="IBM Plex Sans" charset="0"/>
              </a:rPr>
            </a:br>
            <a:br>
              <a:rPr lang="en-US" sz="3200" dirty="0">
                <a:solidFill>
                  <a:schemeClr val="accent5"/>
                </a:solidFill>
                <a:latin typeface="IBM Plex Sans Light" panose="020B0403050203000203" pitchFamily="34" charset="0"/>
                <a:ea typeface="IBM Plex Sans" charset="0"/>
                <a:cs typeface="IBM Plex Sans" charset="0"/>
              </a:rPr>
            </a:br>
            <a:endParaRPr lang="en-US" dirty="0">
              <a:solidFill>
                <a:schemeClr val="accent5"/>
              </a:solidFill>
              <a:latin typeface="IBM Plex Sans Light" panose="020B0403050203000203" pitchFamily="34" charset="0"/>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graphicFrame>
        <p:nvGraphicFramePr>
          <p:cNvPr id="4" name="Table 4">
            <a:extLst>
              <a:ext uri="{FF2B5EF4-FFF2-40B4-BE49-F238E27FC236}">
                <a16:creationId xmlns:a16="http://schemas.microsoft.com/office/drawing/2014/main" id="{2EA69BA3-8376-D401-0F46-F3D400CA0855}"/>
              </a:ext>
            </a:extLst>
          </p:cNvPr>
          <p:cNvGraphicFramePr>
            <a:graphicFrameLocks noGrp="1"/>
          </p:cNvGraphicFramePr>
          <p:nvPr>
            <p:extLst>
              <p:ext uri="{D42A27DB-BD31-4B8C-83A1-F6EECF244321}">
                <p14:modId xmlns:p14="http://schemas.microsoft.com/office/powerpoint/2010/main" val="3101625383"/>
              </p:ext>
            </p:extLst>
          </p:nvPr>
        </p:nvGraphicFramePr>
        <p:xfrm>
          <a:off x="457201" y="3754759"/>
          <a:ext cx="6629400" cy="3906613"/>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240933773"/>
                    </a:ext>
                  </a:extLst>
                </a:gridCol>
                <a:gridCol w="1657350">
                  <a:extLst>
                    <a:ext uri="{9D8B030D-6E8A-4147-A177-3AD203B41FA5}">
                      <a16:colId xmlns:a16="http://schemas.microsoft.com/office/drawing/2014/main" val="389798085"/>
                    </a:ext>
                  </a:extLst>
                </a:gridCol>
                <a:gridCol w="1657350">
                  <a:extLst>
                    <a:ext uri="{9D8B030D-6E8A-4147-A177-3AD203B41FA5}">
                      <a16:colId xmlns:a16="http://schemas.microsoft.com/office/drawing/2014/main" val="3628640359"/>
                    </a:ext>
                  </a:extLst>
                </a:gridCol>
                <a:gridCol w="1657350">
                  <a:extLst>
                    <a:ext uri="{9D8B030D-6E8A-4147-A177-3AD203B41FA5}">
                      <a16:colId xmlns:a16="http://schemas.microsoft.com/office/drawing/2014/main" val="853860778"/>
                    </a:ext>
                  </a:extLst>
                </a:gridCol>
              </a:tblGrid>
              <a:tr h="465225">
                <a:tc>
                  <a:txBody>
                    <a:bodyPr/>
                    <a:lstStyle/>
                    <a:p>
                      <a:endParaRPr lang="en-US" sz="1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1905958"/>
                  </a:ext>
                </a:extLst>
              </a:tr>
              <a:tr h="1720694">
                <a:tc>
                  <a:txBody>
                    <a:bodyPr/>
                    <a:lstStyle/>
                    <a:p>
                      <a:r>
                        <a:rPr lang="en-US" sz="1800" b="1" dirty="0">
                          <a:solidFill>
                            <a:schemeClr val="tx1"/>
                          </a:solidFill>
                        </a:rPr>
                        <a:t>What CEOs need to know</a:t>
                      </a:r>
                    </a:p>
                  </a:txBody>
                  <a:tcPr>
                    <a:lnL w="12700" cmpd="sng">
                      <a:noFill/>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Generative AI ushers in a world of new risks and threats</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Trustworthy generative AI isn’t possible without secure data</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Using generative AI for cybersecurity is a force multiplier</a:t>
                      </a:r>
                    </a:p>
                  </a:txBody>
                  <a:tcPr>
                    <a:lnL w="6350" cap="flat" cmpd="sng" algn="ctr">
                      <a:solidFill>
                        <a:schemeClr val="accent5"/>
                      </a:solidFill>
                      <a:prstDash val="solid"/>
                      <a:round/>
                      <a:headEnd type="none" w="med" len="med"/>
                      <a:tailEnd type="none" w="med" len="med"/>
                    </a:lnL>
                    <a:lnR w="12700" cmpd="sng">
                      <a:noFill/>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90711487"/>
                  </a:ext>
                </a:extLst>
              </a:tr>
              <a:tr h="1720694">
                <a:tc>
                  <a:txBody>
                    <a:bodyPr/>
                    <a:lstStyle/>
                    <a:p>
                      <a:r>
                        <a:rPr lang="en-US" sz="1800" b="1" dirty="0">
                          <a:solidFill>
                            <a:schemeClr val="tx1"/>
                          </a:solidFill>
                        </a:rPr>
                        <a:t>What CEOs need to do</a:t>
                      </a:r>
                    </a:p>
                  </a:txBody>
                  <a:tcPr>
                    <a:lnL w="12700" cmpd="sng">
                      <a:noFill/>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latin typeface="+mn-lt"/>
                        </a:rPr>
                        <a:t>Treat generative AI like a burning platform and secure it now</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US" sz="1400" dirty="0">
                          <a:solidFill>
                            <a:schemeClr val="tx1"/>
                          </a:solidFill>
                          <a:latin typeface="+mn-lt"/>
                        </a:rPr>
                        <a:t>Make trusted data the backbone of your organization</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r>
                        <a:rPr lang="en-US" sz="1400" dirty="0">
                          <a:solidFill>
                            <a:schemeClr val="tx1"/>
                          </a:solidFill>
                          <a:latin typeface="+mn-lt"/>
                        </a:rPr>
                        <a:t>Reorient cybersecurity investments around speed and scale</a:t>
                      </a:r>
                    </a:p>
                  </a:txBody>
                  <a:tcPr>
                    <a:lnL w="6350" cap="flat" cmpd="sng" algn="ctr">
                      <a:solidFill>
                        <a:schemeClr val="accent5"/>
                      </a:solid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831839515"/>
                  </a:ext>
                </a:extLst>
              </a:tr>
            </a:tbl>
          </a:graphicData>
        </a:graphic>
      </p:graphicFrame>
      <p:sp>
        <p:nvSpPr>
          <p:cNvPr id="5" name="Picture Placeholder 4">
            <a:extLst>
              <a:ext uri="{FF2B5EF4-FFF2-40B4-BE49-F238E27FC236}">
                <a16:creationId xmlns:a16="http://schemas.microsoft.com/office/drawing/2014/main" id="{DA3B63B0-B62E-2712-C567-AB4188D8971C}"/>
              </a:ext>
            </a:extLst>
          </p:cNvPr>
          <p:cNvSpPr>
            <a:spLocks noGrp="1"/>
          </p:cNvSpPr>
          <p:nvPr>
            <p:ph type="pic" sz="quarter" idx="10"/>
          </p:nvPr>
        </p:nvSpPr>
        <p:spPr/>
        <p:txBody>
          <a:bodyPr/>
          <a:lstStyle/>
          <a:p>
            <a:endParaRPr lang="en-US"/>
          </a:p>
        </p:txBody>
      </p:sp>
      <p:pic>
        <p:nvPicPr>
          <p:cNvPr id="8" name="Picture Placeholder 8">
            <a:extLst>
              <a:ext uri="{FF2B5EF4-FFF2-40B4-BE49-F238E27FC236}">
                <a16:creationId xmlns:a16="http://schemas.microsoft.com/office/drawing/2014/main" id="{CEC98732-03CB-26E4-48E8-5968D345CF5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72399" y="438071"/>
            <a:ext cx="6553200" cy="7375702"/>
          </a:xfrm>
          <a:prstGeom prst="rect">
            <a:avLst/>
          </a:prstGeom>
        </p:spPr>
      </p:pic>
    </p:spTree>
    <p:extLst>
      <p:ext uri="{BB962C8B-B14F-4D97-AF65-F5344CB8AC3E}">
        <p14:creationId xmlns:p14="http://schemas.microsoft.com/office/powerpoint/2010/main" val="229681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solidFill>
                  <a:schemeClr val="accent5"/>
                </a:solidFill>
                <a:latin typeface="IBM Plex Sans Medm" panose="020B0503050203000203" pitchFamily="34" charset="0"/>
              </a:rPr>
              <a:t>Cyber-risk.</a:t>
            </a:r>
          </a:p>
          <a:p>
            <a:r>
              <a:rPr lang="en-US" sz="3200" dirty="0"/>
              <a:t>Data.</a:t>
            </a:r>
          </a:p>
          <a:p>
            <a:r>
              <a:rPr lang="en-US" sz="3200" dirty="0"/>
              <a:t>Cyber-resilience.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C1AA6E-84FB-B3FE-67B3-3559911D5B64}"/>
              </a:ext>
            </a:extLst>
          </p:cNvPr>
          <p:cNvSpPr>
            <a:spLocks noGrp="1"/>
          </p:cNvSpPr>
          <p:nvPr>
            <p:ph sz="quarter" idx="21"/>
          </p:nvPr>
        </p:nvSpPr>
        <p:spPr>
          <a:solidFill>
            <a:schemeClr val="bg1"/>
          </a:solidFill>
        </p:spPr>
        <p:txBody>
          <a:bodyPr/>
          <a:lstStyle/>
          <a:p>
            <a:r>
              <a:rPr lang="en-US" sz="4800" kern="0" dirty="0">
                <a:solidFill>
                  <a:schemeClr val="accent5"/>
                </a:solidFill>
              </a:rPr>
              <a:t>96%</a:t>
            </a:r>
            <a:br>
              <a:rPr lang="en-US" sz="4800" kern="0" dirty="0">
                <a:solidFill>
                  <a:schemeClr val="accent5"/>
                </a:solidFill>
                <a:latin typeface="IBM Plex Mono ExtLt" panose="020B0309050203000203" pitchFamily="49" charset="77"/>
              </a:rPr>
            </a:br>
            <a:r>
              <a:rPr lang="en-US" dirty="0">
                <a:solidFill>
                  <a:schemeClr val="accent5"/>
                </a:solidFill>
              </a:rPr>
              <a:t>of executives say </a:t>
            </a:r>
            <a:br>
              <a:rPr lang="en-US" dirty="0">
                <a:solidFill>
                  <a:schemeClr val="accent5"/>
                </a:solidFill>
              </a:rPr>
            </a:br>
            <a:r>
              <a:rPr lang="en-US" dirty="0">
                <a:solidFill>
                  <a:schemeClr val="accent5"/>
                </a:solidFill>
              </a:rPr>
              <a:t>adopting generative AI makes a security breach likely in their organization by 2026.</a:t>
            </a:r>
            <a:endParaRPr lang="en-US" sz="1300" dirty="0"/>
          </a:p>
        </p:txBody>
      </p:sp>
      <p:sp>
        <p:nvSpPr>
          <p:cNvPr id="4" name="Text Placeholder 3">
            <a:extLst>
              <a:ext uri="{FF2B5EF4-FFF2-40B4-BE49-F238E27FC236}">
                <a16:creationId xmlns:a16="http://schemas.microsoft.com/office/drawing/2014/main" id="{EDE74DA5-F1AE-827F-A7F0-13B47CEF791F}"/>
              </a:ext>
            </a:extLst>
          </p:cNvPr>
          <p:cNvSpPr>
            <a:spLocks noGrp="1"/>
          </p:cNvSpPr>
          <p:nvPr>
            <p:ph type="body" sz="quarter" idx="13"/>
          </p:nvPr>
        </p:nvSpPr>
        <p:spPr/>
        <p:txBody>
          <a:bodyPr/>
          <a:lstStyle/>
          <a:p>
            <a:r>
              <a:rPr lang="en-US" sz="2800" dirty="0"/>
              <a:t>Generative AI ushers in a world of new risks and threats.</a:t>
            </a:r>
          </a:p>
          <a:p>
            <a:endParaRPr lang="en-US" sz="2800" dirty="0"/>
          </a:p>
          <a:p>
            <a:r>
              <a:rPr lang="en-US" sz="2000" dirty="0">
                <a:solidFill>
                  <a:schemeClr val="accent5"/>
                </a:solidFill>
              </a:rPr>
              <a:t>When considering both likelihood and potential impact, autonomous attacks launched in mass volume stand out as the greatest risk. However, executives expect hackers faking or impersonating trusted users to have the greatest impact on the business, followed closely by the creation of malicious code.</a:t>
            </a:r>
          </a:p>
        </p:txBody>
      </p:sp>
      <p:sp>
        <p:nvSpPr>
          <p:cNvPr id="5" name="Content Placeholder 4">
            <a:extLst>
              <a:ext uri="{FF2B5EF4-FFF2-40B4-BE49-F238E27FC236}">
                <a16:creationId xmlns:a16="http://schemas.microsoft.com/office/drawing/2014/main" id="{AFB6E7C8-E4E9-5E38-DA89-7390B08E5899}"/>
              </a:ext>
            </a:extLst>
          </p:cNvPr>
          <p:cNvSpPr>
            <a:spLocks noGrp="1"/>
          </p:cNvSpPr>
          <p:nvPr>
            <p:ph sz="quarter" idx="17"/>
          </p:nvPr>
        </p:nvSpPr>
        <p:spPr>
          <a:solidFill>
            <a:srgbClr val="F4F4F4"/>
          </a:solidFill>
        </p:spPr>
        <p:txBody>
          <a:bodyPr/>
          <a:lstStyle/>
          <a:p>
            <a:r>
              <a:rPr lang="en-US" dirty="0">
                <a:latin typeface="IBM Plex Sans Medm" panose="020B0503050203000203" pitchFamily="34" charset="0"/>
              </a:rPr>
              <a:t>Executives believing adopting generative AI will lead to new kinds of attacks targeting their own AI model or services</a:t>
            </a:r>
            <a:endParaRPr lang="en-US" dirty="0"/>
          </a:p>
        </p:txBody>
      </p:sp>
      <p:sp>
        <p:nvSpPr>
          <p:cNvPr id="6" name="Content Placeholder 5">
            <a:extLst>
              <a:ext uri="{FF2B5EF4-FFF2-40B4-BE49-F238E27FC236}">
                <a16:creationId xmlns:a16="http://schemas.microsoft.com/office/drawing/2014/main" id="{E7DD9865-1E7A-CB9D-A1DC-AC0C8E3D664F}"/>
              </a:ext>
            </a:extLst>
          </p:cNvPr>
          <p:cNvSpPr>
            <a:spLocks noGrp="1"/>
          </p:cNvSpPr>
          <p:nvPr>
            <p:ph sz="quarter" idx="18"/>
          </p:nvPr>
        </p:nvSpPr>
        <p:spPr>
          <a:gradFill>
            <a:gsLst>
              <a:gs pos="0">
                <a:schemeClr val="accent5"/>
              </a:gs>
              <a:gs pos="99000">
                <a:srgbClr val="08BDBA"/>
              </a:gs>
            </a:gsLst>
            <a:lin ang="12600000" scaled="0"/>
          </a:gradFill>
        </p:spPr>
        <p:txBody>
          <a:bodyPr/>
          <a:lstStyle/>
          <a:p>
            <a:pPr marL="1728"/>
            <a:r>
              <a:rPr lang="en-US" sz="3600" kern="0" dirty="0">
                <a:solidFill>
                  <a:schemeClr val="bg1"/>
                </a:solidFill>
              </a:rPr>
              <a:t>$4.48m </a:t>
            </a:r>
            <a:br>
              <a:rPr lang="en-US" sz="3600" kern="0" dirty="0">
                <a:solidFill>
                  <a:schemeClr val="bg1"/>
                </a:solidFill>
              </a:rPr>
            </a:br>
            <a:r>
              <a:rPr lang="en-US" dirty="0">
                <a:solidFill>
                  <a:schemeClr val="bg1"/>
                </a:solidFill>
              </a:rPr>
              <a:t>the average cost of a data breach globally in 2024 - a 10% increase YoY, and the highest total ever.</a:t>
            </a:r>
            <a:br>
              <a:rPr lang="en-US" dirty="0">
                <a:solidFill>
                  <a:schemeClr val="bg1"/>
                </a:solidFill>
              </a:rPr>
            </a:br>
            <a:br>
              <a:rPr lang="en-US" dirty="0">
                <a:solidFill>
                  <a:schemeClr val="bg1"/>
                </a:solidFill>
              </a:rPr>
            </a:br>
            <a:r>
              <a:rPr lang="en-US" sz="3600" kern="0" dirty="0">
                <a:solidFill>
                  <a:schemeClr val="bg1"/>
                </a:solidFill>
              </a:rPr>
              <a:t>$9.36m </a:t>
            </a:r>
            <a:br>
              <a:rPr lang="en-US" sz="3600" kern="0" dirty="0">
                <a:solidFill>
                  <a:schemeClr val="bg1"/>
                </a:solidFill>
              </a:rPr>
            </a:br>
            <a:r>
              <a:rPr lang="en-US" dirty="0">
                <a:solidFill>
                  <a:schemeClr val="bg1"/>
                </a:solidFill>
              </a:rPr>
              <a:t>the average cost of a data breach in US – highest globally.</a:t>
            </a:r>
            <a:br>
              <a:rPr lang="en-US" sz="1400" dirty="0">
                <a:solidFill>
                  <a:schemeClr val="bg1"/>
                </a:solidFill>
              </a:rPr>
            </a:br>
            <a:br>
              <a:rPr lang="en-US" sz="1400" dirty="0">
                <a:solidFill>
                  <a:schemeClr val="bg1"/>
                </a:solidFill>
              </a:rPr>
            </a:br>
            <a:endParaRPr lang="en-US" sz="1300" dirty="0">
              <a:solidFill>
                <a:schemeClr val="bg1"/>
              </a:solidFill>
            </a:endParaRPr>
          </a:p>
        </p:txBody>
      </p:sp>
      <p:sp>
        <p:nvSpPr>
          <p:cNvPr id="7" name="Content Placeholder 6">
            <a:extLst>
              <a:ext uri="{FF2B5EF4-FFF2-40B4-BE49-F238E27FC236}">
                <a16:creationId xmlns:a16="http://schemas.microsoft.com/office/drawing/2014/main" id="{8AC48CD1-828C-DCB3-2527-7DBF1713731F}"/>
              </a:ext>
            </a:extLst>
          </p:cNvPr>
          <p:cNvSpPr>
            <a:spLocks noGrp="1"/>
          </p:cNvSpPr>
          <p:nvPr>
            <p:ph sz="quarter" idx="19"/>
          </p:nvPr>
        </p:nvSpPr>
        <p:spPr>
          <a:gradFill>
            <a:gsLst>
              <a:gs pos="0">
                <a:schemeClr val="accent5"/>
              </a:gs>
              <a:gs pos="99000">
                <a:srgbClr val="08BDBA"/>
              </a:gs>
            </a:gsLst>
            <a:lin ang="12600000" scaled="0"/>
          </a:gradFill>
        </p:spPr>
        <p:txBody>
          <a:bodyPr/>
          <a:lstStyle/>
          <a:p>
            <a:r>
              <a:rPr lang="en-US" sz="4400" dirty="0">
                <a:solidFill>
                  <a:schemeClr val="bg1"/>
                </a:solidFill>
                <a:latin typeface="IBM Plex Mono ExtLt" panose="020B0309050203000203" pitchFamily="49" charset="77"/>
              </a:rPr>
              <a:t>51</a:t>
            </a:r>
            <a:r>
              <a:rPr lang="en-US" sz="4400" kern="0" dirty="0">
                <a:solidFill>
                  <a:schemeClr val="bg1"/>
                </a:solidFill>
                <a:latin typeface="IBM Plex Mono ExtLt" panose="020B0309050203000203" pitchFamily="49" charset="77"/>
              </a:rPr>
              <a:t>%</a:t>
            </a:r>
            <a:br>
              <a:rPr lang="en-US" sz="4400" kern="0" dirty="0">
                <a:solidFill>
                  <a:schemeClr val="bg1"/>
                </a:solidFill>
                <a:latin typeface="IBM Plex Mono ExtLt" panose="020B0309050203000203" pitchFamily="49" charset="77"/>
              </a:rPr>
            </a:br>
            <a:r>
              <a:rPr lang="en-US" dirty="0">
                <a:solidFill>
                  <a:schemeClr val="bg1"/>
                </a:solidFill>
              </a:rPr>
              <a:t>increase in AI cybersecurity budgets in 2023 compared to 2021 according to executives.</a:t>
            </a:r>
          </a:p>
          <a:p>
            <a:r>
              <a:rPr lang="en-US" sz="4400" dirty="0">
                <a:solidFill>
                  <a:schemeClr val="bg1"/>
                </a:solidFill>
                <a:latin typeface="IBM Plex Mono ExtLt" panose="020B0309050203000203" pitchFamily="49" charset="77"/>
              </a:rPr>
              <a:t>43</a:t>
            </a:r>
            <a:r>
              <a:rPr lang="en-US" sz="4400" kern="0" dirty="0">
                <a:solidFill>
                  <a:schemeClr val="bg1"/>
                </a:solidFill>
                <a:latin typeface="IBM Plex Mono ExtLt" panose="020B0309050203000203" pitchFamily="49" charset="77"/>
              </a:rPr>
              <a:t>%</a:t>
            </a:r>
            <a:br>
              <a:rPr lang="en-US" sz="4400" kern="0" dirty="0">
                <a:solidFill>
                  <a:schemeClr val="bg1"/>
                </a:solidFill>
                <a:latin typeface="IBM Plex Mono ExtLt" panose="020B0309050203000203" pitchFamily="49" charset="77"/>
              </a:rPr>
            </a:br>
            <a:r>
              <a:rPr lang="en-US" dirty="0">
                <a:solidFill>
                  <a:schemeClr val="bg1"/>
                </a:solidFill>
              </a:rPr>
              <a:t>additional in AI cybersecurity budgets expected by 2025.</a:t>
            </a:r>
          </a:p>
        </p:txBody>
      </p:sp>
      <p:graphicFrame>
        <p:nvGraphicFramePr>
          <p:cNvPr id="12" name="Chart 36">
            <a:extLst>
              <a:ext uri="{FF2B5EF4-FFF2-40B4-BE49-F238E27FC236}">
                <a16:creationId xmlns:a16="http://schemas.microsoft.com/office/drawing/2014/main" id="{F7B37981-91B5-779C-1CD0-E599ACD11627}"/>
              </a:ext>
            </a:extLst>
          </p:cNvPr>
          <p:cNvGraphicFramePr>
            <a:graphicFrameLocks noChangeAspect="1"/>
          </p:cNvGraphicFramePr>
          <p:nvPr>
            <p:extLst>
              <p:ext uri="{D42A27DB-BD31-4B8C-83A1-F6EECF244321}">
                <p14:modId xmlns:p14="http://schemas.microsoft.com/office/powerpoint/2010/main" val="1563177498"/>
              </p:ext>
            </p:extLst>
          </p:nvPr>
        </p:nvGraphicFramePr>
        <p:xfrm>
          <a:off x="7255280" y="1744675"/>
          <a:ext cx="3657587" cy="2374559"/>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9">
            <a:extLst>
              <a:ext uri="{FF2B5EF4-FFF2-40B4-BE49-F238E27FC236}">
                <a16:creationId xmlns:a16="http://schemas.microsoft.com/office/drawing/2014/main" id="{BDCB2417-6C84-D3C3-4292-D93EFF5AF6AB}"/>
              </a:ext>
            </a:extLst>
          </p:cNvPr>
          <p:cNvSpPr>
            <a:spLocks noGrp="1"/>
          </p:cNvSpPr>
          <p:nvPr>
            <p:ph type="title"/>
          </p:nvPr>
        </p:nvSpPr>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know</a:t>
            </a:r>
          </a:p>
        </p:txBody>
      </p:sp>
      <p:sp>
        <p:nvSpPr>
          <p:cNvPr id="14" name="Text Placeholder 7">
            <a:extLst>
              <a:ext uri="{FF2B5EF4-FFF2-40B4-BE49-F238E27FC236}">
                <a16:creationId xmlns:a16="http://schemas.microsoft.com/office/drawing/2014/main" id="{E069FD2B-F4A8-23F5-8296-9432C1E591F4}"/>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Cyber-Risk</a:t>
            </a:r>
          </a:p>
        </p:txBody>
      </p:sp>
      <p:sp>
        <p:nvSpPr>
          <p:cNvPr id="40" name="TextBox 39">
            <a:extLst>
              <a:ext uri="{FF2B5EF4-FFF2-40B4-BE49-F238E27FC236}">
                <a16:creationId xmlns:a16="http://schemas.microsoft.com/office/drawing/2014/main" id="{ED9ADECF-3F7C-5F25-0167-76E2BDD6E892}"/>
              </a:ext>
            </a:extLst>
          </p:cNvPr>
          <p:cNvSpPr txBox="1"/>
          <p:nvPr/>
        </p:nvSpPr>
        <p:spPr>
          <a:xfrm>
            <a:off x="8469586" y="2386608"/>
            <a:ext cx="1628593" cy="923330"/>
          </a:xfrm>
          <a:prstGeom prst="rect">
            <a:avLst/>
          </a:prstGeom>
          <a:noFill/>
        </p:spPr>
        <p:txBody>
          <a:bodyPr wrap="square">
            <a:spAutoFit/>
          </a:bodyPr>
          <a:lstStyle/>
          <a:p>
            <a:r>
              <a:rPr lang="en-US" sz="5400" kern="0" dirty="0">
                <a:solidFill>
                  <a:schemeClr val="accent5"/>
                </a:solidFill>
                <a:latin typeface="IBM Plex Sans Light" panose="020B0403050203000203" pitchFamily="34" charset="0"/>
              </a:rPr>
              <a:t>47%</a:t>
            </a:r>
            <a:endParaRPr lang="en-US" dirty="0">
              <a:solidFill>
                <a:schemeClr val="accent5"/>
              </a:solidFill>
              <a:latin typeface="IBM Plex Sans Light" panose="020B0403050203000203" pitchFamily="34" charset="0"/>
            </a:endParaRPr>
          </a:p>
        </p:txBody>
      </p:sp>
    </p:spTree>
    <p:extLst>
      <p:ext uri="{BB962C8B-B14F-4D97-AF65-F5344CB8AC3E}">
        <p14:creationId xmlns:p14="http://schemas.microsoft.com/office/powerpoint/2010/main" val="390203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do</a:t>
            </a:r>
            <a:endParaRPr lang="en-US"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Understand your AI exposure</a:t>
            </a:r>
            <a:r>
              <a:rPr lang="en-US" sz="1800" dirty="0">
                <a:effectLst/>
                <a:ea typeface="Times New Roman" panose="02020603050405020304" pitchFamily="18" charset="0"/>
                <a:cs typeface="Calibri" panose="020F0502020204030204" pitchFamily="34" charset="0"/>
              </a:rPr>
              <a:t>. Convene cybersecurity, technology, data, and operations leaders for a board-level discussion on evolving risks, including how generative AI can be exploited to expose sensitive data and allow unauthorized access to systems. Get everyone up to speed on emerging “adversarial” AI–nearly imperceptible changes introduced to a core data set that cause malicious outcomes.</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Secure the entire AI pipeline. </a:t>
            </a:r>
            <a:r>
              <a:rPr lang="en-US" sz="1800" dirty="0">
                <a:effectLst/>
                <a:ea typeface="Times New Roman" panose="02020603050405020304" pitchFamily="18" charset="0"/>
                <a:cs typeface="Calibri" panose="020F0502020204030204" pitchFamily="34" charset="0"/>
              </a:rPr>
              <a:t>Focus on securing and encrypting the data used to train and tune AI models. Continuously scan for vulnerabilities, malware and corruption during model development, and monitor for AI-specific attacks (e.g., data poisoning and model theft) after the model has been deployed.</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201400" y="2057400"/>
            <a:ext cx="3170584" cy="5486400"/>
          </a:xfrm>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Invest in new defenses specifically designed to secure AI. </a:t>
            </a:r>
            <a:r>
              <a:rPr lang="en-US" sz="1800" dirty="0">
                <a:effectLst/>
                <a:ea typeface="Times New Roman" panose="02020603050405020304" pitchFamily="18" charset="0"/>
                <a:cs typeface="Calibri" panose="020F0502020204030204" pitchFamily="34" charset="0"/>
              </a:rPr>
              <a:t>Extend existing security controls and expertise to secure the infrastructure and data that support AI systems. Develop new methods to detect and stop adversarial attacks on AI models.</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solidFill>
                  <a:schemeClr val="tx1"/>
                </a:solidFill>
                <a:latin typeface="IBM Plex Sans Light" panose="020B0403050203000203" pitchFamily="34" charset="0"/>
              </a:rPr>
              <a:t>Cyber-Risk</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Treat generative AI like a burning platform and secure it now.</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Cyber-risk.</a:t>
            </a:r>
          </a:p>
          <a:p>
            <a:r>
              <a:rPr lang="en-US" sz="3200" b="1" dirty="0">
                <a:solidFill>
                  <a:schemeClr val="accent5"/>
                </a:solidFill>
                <a:latin typeface="IBM Plex Sans SmBld" panose="020B0503050203000203" pitchFamily="34" charset="0"/>
              </a:rPr>
              <a:t>Data.</a:t>
            </a:r>
          </a:p>
          <a:p>
            <a:r>
              <a:rPr lang="en-US" sz="3200" dirty="0"/>
              <a:t>Cyber-resilience.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26844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058DFE0F-2F96-AFB0-E1DB-F233BEBE625C}"/>
              </a:ext>
            </a:extLst>
          </p:cNvPr>
          <p:cNvSpPr>
            <a:spLocks noGrp="1"/>
          </p:cNvSpPr>
          <p:nvPr>
            <p:ph type="title"/>
          </p:nvPr>
        </p:nvSpPr>
        <p:spPr>
          <a:xfrm>
            <a:off x="457200" y="457200"/>
            <a:ext cx="6857998" cy="1287475"/>
          </a:xfrm>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know</a:t>
            </a:r>
            <a:br>
              <a:rPr lang="en-US" b="1" dirty="0">
                <a:solidFill>
                  <a:schemeClr val="accent2"/>
                </a:solidFill>
                <a:latin typeface="IBM Plex Sans SmBld" panose="020B0503050203000203" pitchFamily="34" charset="0"/>
              </a:rPr>
            </a:br>
            <a:r>
              <a:rPr lang="en-US" sz="2800" dirty="0"/>
              <a:t>Trustworthy generative AI isn’t possible without secure data. </a:t>
            </a:r>
            <a:br>
              <a:rPr lang="en-US" dirty="0">
                <a:solidFill>
                  <a:schemeClr val="accent2"/>
                </a:solidFill>
              </a:rPr>
            </a:br>
            <a:br>
              <a:rPr lang="en-US" dirty="0">
                <a:solidFill>
                  <a:schemeClr val="accent2"/>
                </a:solidFill>
              </a:rPr>
            </a:br>
            <a:endParaRPr lang="en-US" dirty="0"/>
          </a:p>
        </p:txBody>
      </p:sp>
      <p:sp>
        <p:nvSpPr>
          <p:cNvPr id="41" name="Text Placeholder 40">
            <a:extLst>
              <a:ext uri="{FF2B5EF4-FFF2-40B4-BE49-F238E27FC236}">
                <a16:creationId xmlns:a16="http://schemas.microsoft.com/office/drawing/2014/main" id="{B5A0D2FA-616E-AB89-7728-37B47ADCB63F}"/>
              </a:ext>
            </a:extLst>
          </p:cNvPr>
          <p:cNvSpPr>
            <a:spLocks noGrp="1"/>
          </p:cNvSpPr>
          <p:nvPr>
            <p:ph type="body" sz="quarter" idx="12"/>
          </p:nvPr>
        </p:nvSpPr>
        <p:spPr>
          <a:solidFill>
            <a:schemeClr val="bg1">
              <a:lumMod val="95000"/>
            </a:schemeClr>
          </a:solidFill>
        </p:spPr>
        <p:txBody>
          <a:bodyPr/>
          <a:lstStyle/>
          <a:p>
            <a:r>
              <a:rPr lang="en-US" dirty="0">
                <a:solidFill>
                  <a:srgbClr val="525252"/>
                </a:solidFill>
                <a:ea typeface="IBM Plex Sans" charset="0"/>
                <a:cs typeface="IBM Plex Sans" charset="0"/>
              </a:rPr>
              <a:t>Of executives expect a wide variety of risks including catastrophic cybersecurity attacks to materialize, as they adopt generative AI, </a:t>
            </a:r>
            <a:endParaRPr lang="en-US" dirty="0"/>
          </a:p>
        </p:txBody>
      </p:sp>
      <p:sp>
        <p:nvSpPr>
          <p:cNvPr id="42" name="Text Placeholder 41">
            <a:extLst>
              <a:ext uri="{FF2B5EF4-FFF2-40B4-BE49-F238E27FC236}">
                <a16:creationId xmlns:a16="http://schemas.microsoft.com/office/drawing/2014/main" id="{24408CF7-6770-05F6-C86C-59E560566364}"/>
              </a:ext>
            </a:extLst>
          </p:cNvPr>
          <p:cNvSpPr>
            <a:spLocks noGrp="1"/>
          </p:cNvSpPr>
          <p:nvPr>
            <p:ph type="body" sz="quarter" idx="13"/>
          </p:nvPr>
        </p:nvSpPr>
        <p:spPr>
          <a:solidFill>
            <a:schemeClr val="bg1">
              <a:lumMod val="95000"/>
            </a:schemeClr>
          </a:solidFill>
        </p:spPr>
        <p:txBody>
          <a:bodyPr/>
          <a:lstStyle/>
          <a:p>
            <a:r>
              <a:rPr lang="en-US" dirty="0">
                <a:solidFill>
                  <a:srgbClr val="525252"/>
                </a:solidFill>
                <a:ea typeface="IBM Plex Sans" charset="0"/>
                <a:cs typeface="IBM Plex Sans" charset="0"/>
              </a:rPr>
              <a:t>of executives say it is important to secure AI solutions before deployment. </a:t>
            </a:r>
          </a:p>
          <a:p>
            <a:r>
              <a:rPr lang="en-US" dirty="0">
                <a:solidFill>
                  <a:srgbClr val="525252"/>
                </a:solidFill>
                <a:ea typeface="IBM Plex Sans" charset="0"/>
                <a:cs typeface="IBM Plex Sans" charset="0"/>
              </a:rPr>
              <a:t> </a:t>
            </a:r>
            <a:endParaRPr lang="en-US" dirty="0"/>
          </a:p>
        </p:txBody>
      </p:sp>
      <p:sp>
        <p:nvSpPr>
          <p:cNvPr id="43" name="Text Placeholder 42">
            <a:extLst>
              <a:ext uri="{FF2B5EF4-FFF2-40B4-BE49-F238E27FC236}">
                <a16:creationId xmlns:a16="http://schemas.microsoft.com/office/drawing/2014/main" id="{80A04A86-783B-84C1-6CB2-6A6823F69656}"/>
              </a:ext>
            </a:extLst>
          </p:cNvPr>
          <p:cNvSpPr>
            <a:spLocks noGrp="1"/>
          </p:cNvSpPr>
          <p:nvPr>
            <p:ph type="body" sz="quarter" idx="14"/>
          </p:nvPr>
        </p:nvSpPr>
        <p:spPr>
          <a:solidFill>
            <a:schemeClr val="bg1">
              <a:lumMod val="95000"/>
            </a:schemeClr>
          </a:solidFill>
        </p:spPr>
        <p:txBody>
          <a:bodyPr tIns="1224000"/>
          <a:lstStyle/>
          <a:p>
            <a:r>
              <a:rPr lang="en-US" dirty="0">
                <a:solidFill>
                  <a:srgbClr val="525252"/>
                </a:solidFill>
                <a:ea typeface="IBM Plex Sans" charset="0"/>
                <a:cs typeface="IBM Plex Sans" charset="0"/>
              </a:rPr>
              <a:t>of executives say, their generative AI projects will include a cybersecurity component within the next six months</a:t>
            </a:r>
          </a:p>
          <a:p>
            <a:endParaRPr lang="en-US" dirty="0">
              <a:solidFill>
                <a:srgbClr val="525252"/>
              </a:solidFill>
            </a:endParaRPr>
          </a:p>
          <a:p>
            <a:endParaRPr lang="en-US" dirty="0">
              <a:solidFill>
                <a:srgbClr val="525252"/>
              </a:solidFill>
            </a:endParaRPr>
          </a:p>
          <a:p>
            <a:r>
              <a:rPr lang="en-US" dirty="0">
                <a:solidFill>
                  <a:srgbClr val="525252"/>
                </a:solidFill>
              </a:rPr>
              <a:t>say innovation takes precedence over cybersecurity for </a:t>
            </a:r>
            <a:br>
              <a:rPr lang="en-US" dirty="0">
                <a:solidFill>
                  <a:srgbClr val="525252"/>
                </a:solidFill>
              </a:rPr>
            </a:br>
            <a:r>
              <a:rPr lang="en-US" dirty="0">
                <a:solidFill>
                  <a:srgbClr val="525252"/>
                </a:solidFill>
              </a:rPr>
              <a:t>generative AI</a:t>
            </a:r>
            <a:endParaRPr lang="en-US" dirty="0"/>
          </a:p>
        </p:txBody>
      </p:sp>
      <p:sp>
        <p:nvSpPr>
          <p:cNvPr id="44" name="Text Placeholder 43">
            <a:extLst>
              <a:ext uri="{FF2B5EF4-FFF2-40B4-BE49-F238E27FC236}">
                <a16:creationId xmlns:a16="http://schemas.microsoft.com/office/drawing/2014/main" id="{1C81DCCF-DBAD-E558-D29F-E329AB4A4DF8}"/>
              </a:ext>
            </a:extLst>
          </p:cNvPr>
          <p:cNvSpPr>
            <a:spLocks noGrp="1"/>
          </p:cNvSpPr>
          <p:nvPr>
            <p:ph type="body" sz="quarter" idx="15"/>
          </p:nvPr>
        </p:nvSpPr>
        <p:spPr>
          <a:xfrm>
            <a:off x="11201400" y="2057400"/>
            <a:ext cx="3170584" cy="5486400"/>
          </a:xfrm>
          <a:solidFill>
            <a:schemeClr val="accent5">
              <a:alpha val="77179"/>
            </a:schemeClr>
          </a:solidFill>
          <a:ln>
            <a:solidFill>
              <a:srgbClr val="C6C6C6"/>
            </a:solidFill>
          </a:ln>
        </p:spPr>
        <p:txBody>
          <a:bodyPr lIns="216000" tIns="180000" rIns="216000"/>
          <a:lstStyle/>
          <a:p>
            <a:br>
              <a:rPr lang="en-US" sz="2000" i="1" dirty="0">
                <a:solidFill>
                  <a:schemeClr val="accent5"/>
                </a:solidFill>
              </a:rPr>
            </a:br>
            <a:br>
              <a:rPr lang="en-US" sz="2000" i="1" dirty="0">
                <a:solidFill>
                  <a:schemeClr val="accent5"/>
                </a:solidFill>
              </a:rPr>
            </a:br>
            <a:br>
              <a:rPr lang="en-US" sz="2000" i="1" dirty="0">
                <a:solidFill>
                  <a:schemeClr val="accent5"/>
                </a:solidFill>
              </a:rPr>
            </a:br>
            <a:r>
              <a:rPr lang="en-US" sz="2000" i="1" dirty="0">
                <a:solidFill>
                  <a:schemeClr val="bg1"/>
                </a:solidFill>
              </a:rPr>
              <a:t>One in three executives say these risks can’t be managed without fundamentally new forms of governance, such as comprehensive regulatory frameworks and independent third-party audits</a:t>
            </a:r>
          </a:p>
        </p:txBody>
      </p:sp>
      <p:sp>
        <p:nvSpPr>
          <p:cNvPr id="48" name="Text Placeholder 47">
            <a:extLst>
              <a:ext uri="{FF2B5EF4-FFF2-40B4-BE49-F238E27FC236}">
                <a16:creationId xmlns:a16="http://schemas.microsoft.com/office/drawing/2014/main" id="{5F05749C-BE73-2851-1131-C16D66DE0752}"/>
              </a:ext>
            </a:extLst>
          </p:cNvPr>
          <p:cNvSpPr>
            <a:spLocks noGrp="1"/>
          </p:cNvSpPr>
          <p:nvPr>
            <p:ph type="body" sz="quarter" idx="20"/>
          </p:nvPr>
        </p:nvSpPr>
        <p:spPr/>
        <p:txBody>
          <a:bodyPr/>
          <a:lstStyle/>
          <a:p>
            <a:r>
              <a:rPr lang="en-US" dirty="0">
                <a:solidFill>
                  <a:schemeClr val="accent5"/>
                </a:solidFill>
                <a:ea typeface="IBM Plex Sans" charset="0"/>
                <a:cs typeface="IBM Plex Sans" charset="0"/>
              </a:rPr>
              <a:t>24</a:t>
            </a:r>
            <a:r>
              <a:rPr lang="en-US" kern="1200" dirty="0">
                <a:solidFill>
                  <a:schemeClr val="accent5"/>
                </a:solidFill>
                <a:ea typeface="IBM Plex Sans" charset="0"/>
                <a:cs typeface="IBM Plex Sans" charset="0"/>
              </a:rPr>
              <a:t>%</a:t>
            </a:r>
          </a:p>
        </p:txBody>
      </p:sp>
      <p:sp>
        <p:nvSpPr>
          <p:cNvPr id="49" name="Text Placeholder 48">
            <a:extLst>
              <a:ext uri="{FF2B5EF4-FFF2-40B4-BE49-F238E27FC236}">
                <a16:creationId xmlns:a16="http://schemas.microsoft.com/office/drawing/2014/main" id="{2A105546-1587-410A-4F0D-8697083287DD}"/>
              </a:ext>
            </a:extLst>
          </p:cNvPr>
          <p:cNvSpPr>
            <a:spLocks noGrp="1"/>
          </p:cNvSpPr>
          <p:nvPr>
            <p:ph type="body" sz="quarter" idx="21"/>
          </p:nvPr>
        </p:nvSpPr>
        <p:spPr/>
        <p:txBody>
          <a:bodyPr/>
          <a:lstStyle/>
          <a:p>
            <a:r>
              <a:rPr lang="en-US" dirty="0">
                <a:solidFill>
                  <a:schemeClr val="accent5"/>
                </a:solidFill>
                <a:ea typeface="IBM Plex Sans" charset="0"/>
                <a:cs typeface="IBM Plex Sans" charset="0"/>
              </a:rPr>
              <a:t>94</a:t>
            </a:r>
            <a:r>
              <a:rPr lang="en-US" kern="1200" dirty="0">
                <a:solidFill>
                  <a:schemeClr val="accent5"/>
                </a:solidFill>
                <a:ea typeface="IBM Plex Sans" charset="0"/>
                <a:cs typeface="IBM Plex Sans" charset="0"/>
              </a:rPr>
              <a:t>%</a:t>
            </a:r>
          </a:p>
        </p:txBody>
      </p:sp>
      <p:sp>
        <p:nvSpPr>
          <p:cNvPr id="50" name="Text Placeholder 49">
            <a:extLst>
              <a:ext uri="{FF2B5EF4-FFF2-40B4-BE49-F238E27FC236}">
                <a16:creationId xmlns:a16="http://schemas.microsoft.com/office/drawing/2014/main" id="{A2717723-CA1B-C809-75D3-245AA086071D}"/>
              </a:ext>
            </a:extLst>
          </p:cNvPr>
          <p:cNvSpPr>
            <a:spLocks noGrp="1"/>
          </p:cNvSpPr>
          <p:nvPr>
            <p:ph type="body" sz="quarter" idx="22"/>
          </p:nvPr>
        </p:nvSpPr>
        <p:spPr/>
        <p:txBody>
          <a:bodyPr/>
          <a:lstStyle/>
          <a:p>
            <a:r>
              <a:rPr lang="en-US" dirty="0">
                <a:solidFill>
                  <a:schemeClr val="accent5"/>
                </a:solidFill>
              </a:rPr>
              <a:t>84%</a:t>
            </a:r>
          </a:p>
        </p:txBody>
      </p:sp>
      <p:sp>
        <p:nvSpPr>
          <p:cNvPr id="3" name="Text Placeholder 7">
            <a:extLst>
              <a:ext uri="{FF2B5EF4-FFF2-40B4-BE49-F238E27FC236}">
                <a16:creationId xmlns:a16="http://schemas.microsoft.com/office/drawing/2014/main" id="{7C6252DE-12E1-8204-A4EE-51679C879D8B}"/>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Data</a:t>
            </a:r>
          </a:p>
        </p:txBody>
      </p:sp>
      <p:sp>
        <p:nvSpPr>
          <p:cNvPr id="4" name="TextBox 3">
            <a:extLst>
              <a:ext uri="{FF2B5EF4-FFF2-40B4-BE49-F238E27FC236}">
                <a16:creationId xmlns:a16="http://schemas.microsoft.com/office/drawing/2014/main" id="{CA44804C-BB4D-DFE2-D458-2FE65766BE61}"/>
              </a:ext>
            </a:extLst>
          </p:cNvPr>
          <p:cNvSpPr txBox="1"/>
          <p:nvPr/>
        </p:nvSpPr>
        <p:spPr>
          <a:xfrm>
            <a:off x="473452" y="2057400"/>
            <a:ext cx="1512168" cy="475536"/>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While…</a:t>
            </a:r>
          </a:p>
        </p:txBody>
      </p:sp>
      <p:sp>
        <p:nvSpPr>
          <p:cNvPr id="5" name="TextBox 4">
            <a:extLst>
              <a:ext uri="{FF2B5EF4-FFF2-40B4-BE49-F238E27FC236}">
                <a16:creationId xmlns:a16="http://schemas.microsoft.com/office/drawing/2014/main" id="{78185389-FD2F-BF5E-5E0A-257CCA78B667}"/>
              </a:ext>
            </a:extLst>
          </p:cNvPr>
          <p:cNvSpPr txBox="1"/>
          <p:nvPr/>
        </p:nvSpPr>
        <p:spPr>
          <a:xfrm>
            <a:off x="3886194" y="2057400"/>
            <a:ext cx="1512168" cy="475536"/>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And…</a:t>
            </a:r>
          </a:p>
        </p:txBody>
      </p:sp>
      <p:sp>
        <p:nvSpPr>
          <p:cNvPr id="6" name="TextBox 5">
            <a:extLst>
              <a:ext uri="{FF2B5EF4-FFF2-40B4-BE49-F238E27FC236}">
                <a16:creationId xmlns:a16="http://schemas.microsoft.com/office/drawing/2014/main" id="{D10F1506-C7A4-CAE4-F808-40E935EBA83D}"/>
              </a:ext>
            </a:extLst>
          </p:cNvPr>
          <p:cNvSpPr txBox="1"/>
          <p:nvPr/>
        </p:nvSpPr>
        <p:spPr>
          <a:xfrm>
            <a:off x="7603232" y="2053008"/>
            <a:ext cx="1512168" cy="475536"/>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tx1"/>
                </a:solidFill>
                <a:latin typeface="+mn-lt"/>
                <a:ea typeface="IBM Plex Sans" charset="0"/>
                <a:cs typeface="IBM Plex Sans" charset="0"/>
              </a:rPr>
              <a:t>But only…</a:t>
            </a:r>
          </a:p>
        </p:txBody>
      </p:sp>
      <p:sp>
        <p:nvSpPr>
          <p:cNvPr id="21" name="TextBox 20">
            <a:extLst>
              <a:ext uri="{FF2B5EF4-FFF2-40B4-BE49-F238E27FC236}">
                <a16:creationId xmlns:a16="http://schemas.microsoft.com/office/drawing/2014/main" id="{6E16A327-F362-2193-71EE-4CF638683706}"/>
              </a:ext>
            </a:extLst>
          </p:cNvPr>
          <p:cNvSpPr txBox="1"/>
          <p:nvPr/>
        </p:nvSpPr>
        <p:spPr>
          <a:xfrm>
            <a:off x="11224489" y="6344776"/>
            <a:ext cx="2897560" cy="1141784"/>
          </a:xfrm>
          <a:prstGeom prst="rect">
            <a:avLst/>
          </a:prstGeom>
          <a:noFill/>
        </p:spPr>
        <p:txBody>
          <a:bodyPr wrap="squar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8" name="TextBox 7">
            <a:extLst>
              <a:ext uri="{FF2B5EF4-FFF2-40B4-BE49-F238E27FC236}">
                <a16:creationId xmlns:a16="http://schemas.microsoft.com/office/drawing/2014/main" id="{E2D5A062-540F-F257-C3FA-AA79F8C87A8F}"/>
              </a:ext>
            </a:extLst>
          </p:cNvPr>
          <p:cNvSpPr txBox="1"/>
          <p:nvPr/>
        </p:nvSpPr>
        <p:spPr>
          <a:xfrm>
            <a:off x="8827368" y="4848052"/>
            <a:ext cx="288032" cy="291792"/>
          </a:xfrm>
          <a:prstGeom prst="rect">
            <a:avLst/>
          </a:prstGeom>
          <a:noFill/>
        </p:spPr>
        <p:txBody>
          <a:bodyPr wrap="square" lIns="0" tIns="0" rIns="0" bIns="0" rtlCol="0">
            <a:noAutofit/>
          </a:bodyPr>
          <a:lstStyle/>
          <a:p>
            <a:pPr algn="l">
              <a:lnSpc>
                <a:spcPct val="110000"/>
              </a:lnSpc>
              <a:spcBef>
                <a:spcPts val="1800"/>
              </a:spcBef>
            </a:pPr>
            <a:r>
              <a:rPr lang="en-US" sz="2000" dirty="0">
                <a:solidFill>
                  <a:srgbClr val="6F6F6F"/>
                </a:solidFill>
                <a:latin typeface="+mn-lt"/>
                <a:ea typeface="IBM Plex Sans" charset="0"/>
                <a:cs typeface="IBM Plex Sans" charset="0"/>
              </a:rPr>
              <a:t>&amp;</a:t>
            </a:r>
          </a:p>
        </p:txBody>
      </p:sp>
      <p:sp>
        <p:nvSpPr>
          <p:cNvPr id="10" name="Text Placeholder 47">
            <a:extLst>
              <a:ext uri="{FF2B5EF4-FFF2-40B4-BE49-F238E27FC236}">
                <a16:creationId xmlns:a16="http://schemas.microsoft.com/office/drawing/2014/main" id="{DDFC5835-9A1C-D236-E3F7-0049112E85F5}"/>
              </a:ext>
            </a:extLst>
          </p:cNvPr>
          <p:cNvSpPr txBox="1">
            <a:spLocks/>
          </p:cNvSpPr>
          <p:nvPr/>
        </p:nvSpPr>
        <p:spPr>
          <a:xfrm>
            <a:off x="7486600" y="4908773"/>
            <a:ext cx="3429000" cy="1510283"/>
          </a:xfrm>
          <a:prstGeom prst="rect">
            <a:avLst/>
          </a:prstGeom>
          <a:ln w="3175">
            <a:noFill/>
          </a:ln>
        </p:spPr>
        <p:txBody>
          <a:bodyPr vert="horz" lIns="2286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solidFill>
                  <a:schemeClr val="accent5"/>
                </a:solidFill>
                <a:ea typeface="IBM Plex Sans" charset="0"/>
                <a:cs typeface="IBM Plex Sans" charset="0"/>
              </a:rPr>
              <a:t>69%</a:t>
            </a:r>
            <a:endParaRPr lang="en-US" kern="1200" dirty="0">
              <a:solidFill>
                <a:schemeClr val="accent5"/>
              </a:solidFill>
              <a:ea typeface="IBM Plex Sans" charset="0"/>
              <a:cs typeface="IBM Plex Sans" charset="0"/>
            </a:endParaRPr>
          </a:p>
        </p:txBody>
      </p:sp>
    </p:spTree>
    <p:extLst>
      <p:ext uri="{BB962C8B-B14F-4D97-AF65-F5344CB8AC3E}">
        <p14:creationId xmlns:p14="http://schemas.microsoft.com/office/powerpoint/2010/main" val="249239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5"/>
                </a:solidFill>
              </a:rPr>
              <a:t>What CEOs need to </a:t>
            </a:r>
            <a:r>
              <a:rPr lang="en-US" b="1" dirty="0">
                <a:solidFill>
                  <a:schemeClr val="accent5"/>
                </a:solidFill>
                <a:latin typeface="IBM Plex Sans SmBld" panose="020B0503050203000203" pitchFamily="34" charset="0"/>
              </a:rPr>
              <a:t>do</a:t>
            </a:r>
            <a:endParaRPr lang="en-US" dirty="0">
              <a:solidFill>
                <a:schemeClr val="accent5"/>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a:xfrm>
            <a:off x="3714800" y="2057400"/>
            <a:ext cx="3429000" cy="5486400"/>
          </a:xfrm>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Build trust and security into AI use. </a:t>
            </a:r>
            <a:r>
              <a:rPr lang="en-US" sz="1800" dirty="0">
                <a:effectLst/>
                <a:ea typeface="Times New Roman" panose="02020603050405020304" pitchFamily="18" charset="0"/>
                <a:cs typeface="Calibri" panose="020F0502020204030204" pitchFamily="34" charset="0"/>
              </a:rPr>
              <a:t>Prioritize data policies and controls centered on security, privacy, governance, and compliance. Communicate how transparency and accountability are critical to prevent bias, hallucinations, and other concerns while managing risk.</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243194" y="2057400"/>
            <a:ext cx="3429000" cy="5486400"/>
          </a:xfrm>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Protect the data that powers AI. </a:t>
            </a:r>
            <a:r>
              <a:rPr lang="en-US" sz="1800" dirty="0">
                <a:effectLst/>
                <a:ea typeface="Times New Roman" panose="02020603050405020304" pitchFamily="18" charset="0"/>
                <a:cs typeface="Calibri" panose="020F0502020204030204" pitchFamily="34" charset="0"/>
              </a:rPr>
              <a:t>Task your CISO to discover and classify sensitive data used in training or fine tuning and implement data loss prevention techniques to prevent data leakage through prompts. Enforce access policies and controls around ML data sets. Expand threat modeling to cover generative AI-specific threats like data poisoning and outputs containing sensitive data or inappropriate content.</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771588" y="2057400"/>
            <a:ext cx="3429000" cy="5486400"/>
          </a:xfrm>
        </p:spPr>
        <p:txBody>
          <a:bodyPr/>
          <a:lstStyle/>
          <a:p>
            <a:pPr lvl="0">
              <a:tabLst>
                <a:tab pos="457200" algn="l"/>
              </a:tabLst>
            </a:pPr>
            <a:r>
              <a:rPr lang="en-US" sz="1800" b="1" dirty="0">
                <a:solidFill>
                  <a:schemeClr val="accent5"/>
                </a:solidFill>
                <a:effectLst/>
                <a:latin typeface="IBM Plex Sans SmBld" panose="020B0503050203000203" pitchFamily="34" charset="0"/>
                <a:ea typeface="Times New Roman" panose="02020603050405020304" pitchFamily="18" charset="0"/>
                <a:cs typeface="Calibri" panose="020F0502020204030204" pitchFamily="34" charset="0"/>
              </a:rPr>
              <a:t>Treat cybersecurity like a product. </a:t>
            </a:r>
            <a:r>
              <a:rPr lang="en-US" sz="1800" dirty="0">
                <a:effectLst/>
                <a:ea typeface="Times New Roman" panose="02020603050405020304" pitchFamily="18" charset="0"/>
                <a:cs typeface="Calibri" panose="020F0502020204030204" pitchFamily="34" charset="0"/>
              </a:rPr>
              <a:t>And stakeholders like customers. Cybersecurity has a critical role to play in securing the AI initiatives that will drive revenue. To secure the AI that you use in products, educate your teams on the cybersecurity threats that come with generative AI. Highlight the value of changing behaviors to improve data and security hygiene. Encourage adoption by aligning cybersecurity outcomes to business outcomes.</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solidFill>
                  <a:schemeClr val="tx1"/>
                </a:solidFill>
                <a:latin typeface="IBM Plex Sans Light" panose="020B0403050203000203" pitchFamily="34" charset="0"/>
              </a:rPr>
              <a:t>Data</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Make trusted data the backbone of your organization.</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7083817"/>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1_[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1490</TotalTime>
  <Words>1710</Words>
  <Application>Microsoft Macintosh PowerPoint</Application>
  <PresentationFormat>Custom</PresentationFormat>
  <Paragraphs>132</Paragraphs>
  <Slides>14</Slides>
  <Notes>7</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14</vt:i4>
      </vt:variant>
    </vt:vector>
  </HeadingPairs>
  <TitlesOfParts>
    <vt:vector size="36" baseType="lpstr">
      <vt:lpstr>Arial</vt:lpstr>
      <vt:lpstr>Arial Regular</vt:lpstr>
      <vt:lpstr>Calibri</vt:lpstr>
      <vt:lpstr>IBM Plex Mono ExtLt</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1_[1] Dividers </vt:lpstr>
      <vt:lpstr>The CEO’s guide to Generative AI:  Cybersecurity</vt:lpstr>
      <vt:lpstr>Generative AI has given rise to a new generation of cyber threats.  Fortunately, the opposite is also true: generative AI can fortify business defense. It will speed up security processes and recognize threats as quickly as they materialize.  </vt:lpstr>
      <vt:lpstr>Cybersecurity  When it comes to cybersecurity, fight fire with fire  </vt:lpstr>
      <vt:lpstr>PowerPoint Presentation</vt:lpstr>
      <vt:lpstr>What CEOs need to know</vt:lpstr>
      <vt:lpstr>What CEOs need to do</vt:lpstr>
      <vt:lpstr>PowerPoint Presentation</vt:lpstr>
      <vt:lpstr>What CEOs need to know Trustworthy generative AI isn’t possible without secure data.   </vt:lpstr>
      <vt:lpstr>What CEOs need to do</vt:lpstr>
      <vt:lpstr>PowerPoint Presentation</vt:lpstr>
      <vt:lpstr>What CEOs need to know Using generative AI for cybersecurity is a force multiplier.  </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54</cp:revision>
  <cp:lastPrinted>2019-04-25T15:14:05Z</cp:lastPrinted>
  <dcterms:created xsi:type="dcterms:W3CDTF">2023-07-31T08:49:32Z</dcterms:created>
  <dcterms:modified xsi:type="dcterms:W3CDTF">2025-01-31T12:22:03Z</dcterms:modified>
</cp:coreProperties>
</file>